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71" r:id="rId6"/>
    <p:sldId id="270" r:id="rId7"/>
    <p:sldId id="261" r:id="rId8"/>
    <p:sldId id="263" r:id="rId9"/>
    <p:sldId id="264" r:id="rId10"/>
    <p:sldId id="287" r:id="rId11"/>
    <p:sldId id="277" r:id="rId12"/>
    <p:sldId id="279" r:id="rId13"/>
    <p:sldId id="281" r:id="rId14"/>
    <p:sldId id="282" r:id="rId15"/>
    <p:sldId id="283" r:id="rId16"/>
    <p:sldId id="285" r:id="rId17"/>
    <p:sldId id="269" r:id="rId18"/>
    <p:sldId id="268" r:id="rId19"/>
    <p:sldId id="276" r:id="rId20"/>
    <p:sldId id="273" r:id="rId21"/>
    <p:sldId id="274" r:id="rId22"/>
    <p:sldId id="262" r:id="rId23"/>
    <p:sldId id="265" r:id="rId24"/>
  </p:sldIdLst>
  <p:sldSz cx="10077450" cy="756285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1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620" y="114"/>
      </p:cViewPr>
      <p:guideLst>
        <p:guide orient="horz" pos="2382"/>
        <p:guide pos="31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D95120B7-545E-4B47-BAAC-CE8A72669950}" type="slidenum">
              <a:t>‹#›</a:t>
            </a:fld>
            <a:endParaRPr lang="en-US" sz="1400" b="0" i="0" u="none" strike="noStrike" kern="120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63123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01A52806-E997-4B80-957C-93E9A0B9EB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4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42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56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20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21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72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41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85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98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90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63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19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51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99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54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9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41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33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83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88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51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814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44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3588"/>
            <a:ext cx="5026025" cy="37719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43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C375B81-C133-4260-BFB9-EDC38E111F3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8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453471-0114-4A81-AB41-606ACF9C50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8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A658567-0198-4881-BBF6-BBE8193D2E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70063"/>
            <a:ext cx="4457700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70063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A8AAF0-E9C8-4DF9-B026-AB3104678E2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3E2EF3-F1E6-4450-9407-F4CE0B2C78C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1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0ED525E-9E47-4C7F-BAC6-8EF9990153E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0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86925" y="7210425"/>
            <a:ext cx="266475" cy="228600"/>
          </a:xfrm>
        </p:spPr>
        <p:txBody>
          <a:bodyPr/>
          <a:lstStyle/>
          <a:p>
            <a:fld id="{C09957B8-2C23-4C3B-B3F8-BBA5589AA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FC8BF07-5F50-4921-AE32-CAAC22AF723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3CFF147-5CF2-42F0-953C-AD7D81CE58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9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8F88D4C-28DB-475D-91D4-61EE838D450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4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490E47E-01D5-4A6F-89E5-915419E234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640" y="6888960"/>
            <a:ext cx="234756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4840" y="6888960"/>
            <a:ext cx="234756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AA0ABDD2-A8E3-4AF8-B133-C8A5C3717CEF}" type="slidenum"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586946" y="7132320"/>
            <a:ext cx="450934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9ECFB41-2138-4477-B330-D4B87BE21B0B}" type="slidenum">
              <a:rPr lang="en-US" sz="1800" b="0" i="0" u="none" strike="noStrike" kern="1200">
                <a:ln>
                  <a:noFill/>
                </a:ln>
                <a:solidFill>
                  <a:schemeClr val="bg1"/>
                </a:solidFill>
                <a:latin typeface="Liberation Sans" pitchFamily="18"/>
                <a:ea typeface="WenQuanYi Zen Hei Sharp" pitchFamily="2"/>
                <a:cs typeface="Lohit Devanagari" pitchFamily="2"/>
              </a:rPr>
              <a:t>‹#›</a:t>
            </a:fld>
            <a:endParaRPr lang="en-US" sz="1800" b="0" i="0" u="none" strike="noStrike" kern="1200" dirty="0">
              <a:ln>
                <a:noFill/>
              </a:ln>
              <a:solidFill>
                <a:schemeClr val="bg1"/>
              </a:solidFill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hangingPunct="0">
        <a:tabLst/>
        <a:defRPr lang="en-US" sz="4400" b="0" i="0" u="none" strike="noStrike" kern="1200">
          <a:ln>
            <a:noFill/>
          </a:ln>
          <a:latin typeface="Liberation Sans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en-US" sz="3200" b="0" i="0" u="none" strike="noStrike" kern="1200">
          <a:ln>
            <a:noFill/>
          </a:ln>
          <a:latin typeface="Liberation Sans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avi"/><Relationship Id="rId7" Type="http://schemas.openxmlformats.org/officeDocument/2006/relationships/image" Target="../media/image37.jp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avi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640" y="182880"/>
            <a:ext cx="9068760" cy="2500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Atomic Structure of Grain Boundaries in </a:t>
            </a:r>
            <a:r>
              <a:rPr lang="en-US" b="1" dirty="0" err="1" smtClean="0">
                <a:solidFill>
                  <a:schemeClr val="tx1"/>
                </a:solidFill>
              </a:rPr>
              <a:t>Graphene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456839" y="2497425"/>
            <a:ext cx="9068760" cy="1595309"/>
          </a:xfrm>
        </p:spPr>
        <p:txBody>
          <a:bodyPr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en-US" sz="2600" u="sng" dirty="0" err="1" smtClean="0">
                <a:solidFill>
                  <a:schemeClr val="tx1"/>
                </a:solidFill>
              </a:rPr>
              <a:t>Otho</a:t>
            </a:r>
            <a:r>
              <a:rPr lang="en-US" sz="2600" u="sng" dirty="0" smtClean="0">
                <a:solidFill>
                  <a:schemeClr val="tx1"/>
                </a:solidFill>
              </a:rPr>
              <a:t> Ulrich</a:t>
            </a:r>
            <a:r>
              <a:rPr lang="en-US" sz="2600" baseline="30000" dirty="0" smtClean="0">
                <a:solidFill>
                  <a:schemeClr val="tx1"/>
                </a:solidFill>
              </a:rPr>
              <a:t>1,2</a:t>
            </a:r>
            <a:r>
              <a:rPr lang="en-US" sz="2600" dirty="0" smtClean="0">
                <a:solidFill>
                  <a:schemeClr val="tx1"/>
                </a:solidFill>
              </a:rPr>
              <a:t>, Joseph Gonzalez</a:t>
            </a:r>
            <a:r>
              <a:rPr lang="en-US" sz="2600" baseline="30000" dirty="0">
                <a:solidFill>
                  <a:schemeClr val="tx1"/>
                </a:solidFill>
              </a:rPr>
              <a:t>1</a:t>
            </a:r>
            <a:r>
              <a:rPr lang="en-US" sz="2600" dirty="0" smtClean="0">
                <a:solidFill>
                  <a:schemeClr val="tx1"/>
                </a:solidFill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</a:rPr>
              <a:t>Kien</a:t>
            </a:r>
            <a:r>
              <a:rPr lang="en-US" sz="2600" dirty="0" smtClean="0">
                <a:solidFill>
                  <a:schemeClr val="tx1"/>
                </a:solidFill>
              </a:rPr>
              <a:t> Nguyen Cong</a:t>
            </a:r>
            <a:r>
              <a:rPr lang="en-US" sz="2600" baseline="30000" dirty="0" smtClean="0">
                <a:solidFill>
                  <a:schemeClr val="tx1"/>
                </a:solidFill>
              </a:rPr>
              <a:t>1</a:t>
            </a:r>
            <a:r>
              <a:rPr lang="en-US" sz="2600" dirty="0" smtClean="0">
                <a:solidFill>
                  <a:schemeClr val="tx1"/>
                </a:solidFill>
              </a:rPr>
              <a:t>, Dr. Ivan Oleynik</a:t>
            </a:r>
            <a:r>
              <a:rPr lang="en-US" sz="2600" baseline="30000" dirty="0">
                <a:solidFill>
                  <a:schemeClr val="tx1"/>
                </a:solidFill>
              </a:rPr>
              <a:t>1</a:t>
            </a:r>
            <a:endParaRPr lang="en-US" sz="2600" baseline="30000" dirty="0" smtClean="0">
              <a:solidFill>
                <a:schemeClr val="tx1"/>
              </a:solidFill>
            </a:endParaRPr>
          </a:p>
          <a:p>
            <a:pPr marL="0" lvl="0" indent="0" algn="ctr">
              <a:spcAft>
                <a:spcPts val="0"/>
              </a:spcAft>
              <a:buNone/>
            </a:pPr>
            <a:r>
              <a:rPr lang="en-US" sz="2000" baseline="30000" dirty="0" smtClean="0">
                <a:solidFill>
                  <a:schemeClr val="tx1"/>
                </a:solidFill>
              </a:rPr>
              <a:t>1 </a:t>
            </a:r>
            <a:r>
              <a:rPr lang="en-US" sz="2000" dirty="0" smtClean="0">
                <a:solidFill>
                  <a:schemeClr val="tx1"/>
                </a:solidFill>
              </a:rPr>
              <a:t>Materials Simulations Laboratory, Dept. of Physics, University of South Florida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en-US" sz="2000" baseline="30000" dirty="0" smtClean="0">
                <a:solidFill>
                  <a:schemeClr val="tx1"/>
                </a:solidFill>
              </a:rPr>
              <a:t>2</a:t>
            </a:r>
            <a:r>
              <a:rPr lang="en-US" sz="2000" dirty="0" smtClean="0">
                <a:solidFill>
                  <a:schemeClr val="tx1"/>
                </a:solidFill>
              </a:rPr>
              <a:t> Dept. of Physics, Western Michigan University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4925" y="4619625"/>
            <a:ext cx="7696199" cy="97554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defTabSz="783653">
              <a:defRPr/>
            </a:pPr>
            <a:r>
              <a:rPr lang="en-US" sz="2000" dirty="0" smtClean="0">
                <a:latin typeface="Liberation Sans"/>
              </a:rPr>
              <a:t>Project supported </a:t>
            </a:r>
            <a:r>
              <a:rPr lang="en-US" sz="2000" dirty="0">
                <a:latin typeface="Liberation Sans"/>
              </a:rPr>
              <a:t>by the NSF REU grant # DMR-1263066: REU Site in Applied Physics at USF</a:t>
            </a:r>
            <a:r>
              <a:rPr lang="en-US" sz="2000" dirty="0">
                <a:latin typeface="Liberation Sans"/>
                <a:cs typeface="Calibri" pitchFamily="34" charset="0"/>
              </a:rPr>
              <a:t> </a:t>
            </a:r>
            <a:r>
              <a:rPr lang="en-US" sz="2000" dirty="0" smtClean="0">
                <a:latin typeface="Liberation Sans"/>
                <a:cs typeface="Calibri" pitchFamily="34" charset="0"/>
              </a:rPr>
              <a:t>and the Materials Simulation Laboratory, University of South Florida</a:t>
            </a:r>
            <a:endParaRPr lang="en-US" sz="2000" dirty="0">
              <a:latin typeface="Liberation Sans"/>
              <a:cs typeface="Calibri" pitchFamily="34" charset="0"/>
            </a:endParaRPr>
          </a:p>
        </p:txBody>
      </p:sp>
      <p:pic>
        <p:nvPicPr>
          <p:cNvPr id="6" name="Picture 3" descr="C:\Users\Kristen\Desktop\logo-of-ns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6067425"/>
            <a:ext cx="1409700" cy="141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76669" b="62219"/>
          <a:stretch>
            <a:fillRect/>
          </a:stretch>
        </p:blipFill>
        <p:spPr bwMode="auto">
          <a:xfrm>
            <a:off x="8162925" y="6296025"/>
            <a:ext cx="184784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06" descr="USF2clr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40" y="6533354"/>
            <a:ext cx="3379785" cy="60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25" y="6219825"/>
            <a:ext cx="1524000" cy="1257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640" y="594026"/>
            <a:ext cx="906876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>
                <a:solidFill>
                  <a:schemeClr val="tx1"/>
                </a:solidFill>
              </a:rPr>
              <a:t>Outline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>
              <a:buSzPct val="78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Background &amp; Motivation</a:t>
            </a:r>
          </a:p>
          <a:p>
            <a:pPr lvl="0">
              <a:buSzPct val="78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Research Objectives</a:t>
            </a:r>
            <a:endParaRPr lang="en-US" sz="2800" dirty="0">
              <a:solidFill>
                <a:schemeClr val="tx1"/>
              </a:solidFill>
            </a:endParaRPr>
          </a:p>
          <a:p>
            <a:pPr lvl="0">
              <a:buSzPct val="78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Computational Details</a:t>
            </a:r>
          </a:p>
          <a:p>
            <a:pPr>
              <a:buSzPct val="78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Analyses and Results</a:t>
            </a:r>
          </a:p>
          <a:p>
            <a:pPr>
              <a:buSzPct val="78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Future Studies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err="1" smtClean="0">
                <a:solidFill>
                  <a:schemeClr val="tx1"/>
                </a:solidFill>
              </a:rPr>
              <a:t>Graphene</a:t>
            </a:r>
            <a:r>
              <a:rPr lang="en-US" dirty="0" smtClean="0">
                <a:solidFill>
                  <a:schemeClr val="tx1"/>
                </a:solidFill>
              </a:rPr>
              <a:t>: Pristine vs. Polycrystalline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4391054"/>
            <a:ext cx="4379976" cy="2135066"/>
          </a:xfrm>
        </p:spPr>
      </p:pic>
      <p:sp>
        <p:nvSpPr>
          <p:cNvPr id="4" name="TextBox 3"/>
          <p:cNvSpPr txBox="1"/>
          <p:nvPr/>
        </p:nvSpPr>
        <p:spPr>
          <a:xfrm>
            <a:off x="466725" y="1645920"/>
            <a:ext cx="4572000" cy="1742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457200" marR="0" lvl="0" indent="-45720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8000"/>
              <a:buFont typeface="Arial" pitchFamily="34" charset="0"/>
              <a:buChar char="•"/>
              <a:tabLst/>
              <a:defRPr sz="3200"/>
            </a:pPr>
            <a:r>
              <a:rPr lang="en-US" sz="28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One of the strongest materials measured [1</a:t>
            </a:r>
            <a:r>
              <a:rPr lang="en-US" sz="28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]</a:t>
            </a:r>
          </a:p>
          <a:p>
            <a:pPr marL="457200" marR="0" lvl="0" indent="-45720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8000"/>
              <a:buFont typeface="Arial" pitchFamily="34" charset="0"/>
              <a:buChar char="•"/>
              <a:tabLst/>
              <a:defRPr sz="3200"/>
            </a:pPr>
            <a:r>
              <a:rPr lang="en-US" sz="28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100 times fracture strength of steel [3]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49" y="4391025"/>
            <a:ext cx="4379976" cy="21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038725" y="1647825"/>
            <a:ext cx="4572000" cy="256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457200" indent="-457200" hangingPunct="0">
              <a:buSzPct val="80000"/>
              <a:buFontTx/>
              <a:buChar char="•"/>
              <a:defRPr sz="3200"/>
            </a:pPr>
            <a:r>
              <a:rPr lang="en-US" sz="2800" dirty="0">
                <a:latin typeface="Liberation Sans" pitchFamily="18"/>
                <a:ea typeface="WenQuanYi Zen Hei Sharp" pitchFamily="2"/>
                <a:cs typeface="Lohit Devanagari" pitchFamily="2"/>
              </a:rPr>
              <a:t>Multiple grains with relative orientations</a:t>
            </a:r>
          </a:p>
          <a:p>
            <a:pPr marL="457200" lvl="0" indent="-457200" hangingPunct="0">
              <a:buSzPct val="80000"/>
              <a:buFontTx/>
              <a:buChar char="•"/>
              <a:defRPr sz="3200"/>
            </a:pPr>
            <a:r>
              <a:rPr lang="en-US" sz="2800" dirty="0">
                <a:latin typeface="Liberation Sans" pitchFamily="18"/>
                <a:ea typeface="WenQuanYi Zen Hei Sharp" pitchFamily="2"/>
                <a:cs typeface="Lohit Devanagari" pitchFamily="2"/>
              </a:rPr>
              <a:t>Defects present at grain boundaries</a:t>
            </a:r>
          </a:p>
          <a:p>
            <a:pPr marL="457200" lvl="0" indent="-457200" hangingPunct="0">
              <a:buSzPct val="80000"/>
              <a:buFontTx/>
              <a:buChar char="•"/>
              <a:defRPr sz="3200"/>
            </a:pPr>
            <a:r>
              <a:rPr lang="en-US" sz="28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Expected degradation of mechanical properties</a:t>
            </a:r>
            <a:endParaRPr lang="en-US" sz="2800" dirty="0"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0525" y="7253615"/>
            <a:ext cx="9372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100000"/>
              <a:buAutoNum type="arabicPeriod"/>
            </a:pPr>
            <a:r>
              <a:rPr lang="en-US" sz="1100" dirty="0" smtClean="0"/>
              <a:t> Lee et al. </a:t>
            </a:r>
            <a:r>
              <a:rPr lang="en-US" sz="1100" i="1" dirty="0"/>
              <a:t>Science </a:t>
            </a:r>
            <a:r>
              <a:rPr lang="en-US" sz="1100" dirty="0"/>
              <a:t>340</a:t>
            </a:r>
            <a:r>
              <a:rPr lang="en-US" sz="1100" dirty="0" smtClean="0"/>
              <a:t> (2013), 3. </a:t>
            </a:r>
            <a:r>
              <a:rPr lang="en-US" sz="1100" dirty="0" err="1" smtClean="0"/>
              <a:t>Kusmartsev</a:t>
            </a:r>
            <a:r>
              <a:rPr lang="en-US" sz="1100" dirty="0" smtClean="0"/>
              <a:t> et al. </a:t>
            </a:r>
            <a:r>
              <a:rPr lang="en-US" sz="1100" dirty="0"/>
              <a:t>arXiv:1406.0809v1</a:t>
            </a:r>
            <a:r>
              <a:rPr lang="en-US" sz="1100" dirty="0" smtClean="0"/>
              <a:t> (2014)</a:t>
            </a:r>
            <a:endParaRPr lang="en-US" sz="11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>
                <a:solidFill>
                  <a:schemeClr val="tx1"/>
                </a:solidFill>
              </a:rPr>
              <a:t>Exfoliation vs. Chemical Vapor Deposition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640" y="1769400"/>
            <a:ext cx="6363885" cy="438552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>
              <a:buSzPct val="78000"/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Exfoliated samples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Pristine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Barely exceed ~1mm in length [4</a:t>
            </a:r>
            <a:r>
              <a:rPr lang="en-US" dirty="0" smtClean="0">
                <a:solidFill>
                  <a:schemeClr val="tx1"/>
                </a:solidFill>
              </a:rPr>
              <a:t>]</a:t>
            </a:r>
          </a:p>
          <a:p>
            <a:pPr marL="540000" lvl="1" indent="0" rtl="0" hangingPunc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>
              <a:buSzPct val="78000"/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CVD samples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Multiple grains and defects (polycrystalline)</a:t>
            </a:r>
          </a:p>
          <a:p>
            <a:pPr lvl="1" rtl="0" hangingPunct="0"/>
            <a:r>
              <a:rPr lang="en-US" dirty="0">
                <a:solidFill>
                  <a:schemeClr val="tx1"/>
                </a:solidFill>
              </a:rPr>
              <a:t>Scale to large samples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90525" y="7236738"/>
            <a:ext cx="9372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100000"/>
            </a:pPr>
            <a:r>
              <a:rPr lang="en-US" sz="1100" dirty="0" smtClean="0"/>
              <a:t>2. </a:t>
            </a:r>
            <a:r>
              <a:rPr lang="en-US" sz="1100" dirty="0" err="1" smtClean="0">
                <a:solidFill>
                  <a:schemeClr val="tx1"/>
                </a:solidFill>
              </a:rPr>
              <a:t>Rasool</a:t>
            </a:r>
            <a:r>
              <a:rPr lang="en-US" sz="1100" dirty="0" smtClean="0">
                <a:solidFill>
                  <a:schemeClr val="tx1"/>
                </a:solidFill>
              </a:rPr>
              <a:t> et al. </a:t>
            </a:r>
            <a:r>
              <a:rPr lang="en-US" sz="1100" i="1" dirty="0"/>
              <a:t>Nature Communications</a:t>
            </a:r>
            <a:r>
              <a:rPr lang="en-US" sz="1100" dirty="0" smtClean="0">
                <a:solidFill>
                  <a:schemeClr val="tx1"/>
                </a:solidFill>
              </a:rPr>
              <a:t> (2013), </a:t>
            </a:r>
            <a:r>
              <a:rPr lang="en-US" sz="1100" dirty="0" smtClean="0"/>
              <a:t>4. </a:t>
            </a:r>
            <a:r>
              <a:rPr lang="en-US" sz="1100" dirty="0" err="1" smtClean="0"/>
              <a:t>Geim</a:t>
            </a:r>
            <a:r>
              <a:rPr lang="en-US" sz="1100" dirty="0" smtClean="0"/>
              <a:t> et al.</a:t>
            </a:r>
            <a:r>
              <a:rPr lang="en-US" sz="1100" i="1" dirty="0"/>
              <a:t> Physics Today</a:t>
            </a:r>
            <a:r>
              <a:rPr lang="en-US" sz="1100" dirty="0"/>
              <a:t> 60</a:t>
            </a:r>
            <a:r>
              <a:rPr lang="en-US" sz="1100" dirty="0" smtClean="0"/>
              <a:t> (2007)</a:t>
            </a:r>
          </a:p>
          <a:p>
            <a:pPr lvl="0">
              <a:buSzPct val="100000"/>
            </a:pPr>
            <a:endParaRPr lang="en-US" sz="11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65429" y="6637775"/>
            <a:ext cx="2297337" cy="23835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/>
            </a:pPr>
            <a:r>
              <a:rPr lang="en-US" sz="10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Polycrystalline </a:t>
            </a:r>
            <a:r>
              <a:rPr lang="en-US" sz="1000" dirty="0" err="1" smtClean="0">
                <a:latin typeface="Liberation Sans" pitchFamily="18"/>
                <a:ea typeface="WenQuanYi Zen Hei Sharp" pitchFamily="2"/>
                <a:cs typeface="Lohit Devanagari" pitchFamily="2"/>
              </a:rPr>
              <a:t>graphene</a:t>
            </a:r>
            <a:r>
              <a:rPr lang="en-US" sz="10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. </a:t>
            </a:r>
            <a:r>
              <a:rPr lang="en-US" sz="10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Scale </a:t>
            </a:r>
            <a:r>
              <a:rPr lang="en-US" sz="10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b</a:t>
            </a:r>
            <a:r>
              <a:rPr lang="en-US" sz="10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ar </a:t>
            </a:r>
            <a:r>
              <a:rPr lang="en-US" sz="10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.</a:t>
            </a:r>
            <a:r>
              <a:rPr lang="en-US" sz="10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8nm.</a:t>
            </a:r>
            <a:endParaRPr lang="en-US" sz="10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82125" y="663777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</a:t>
            </a: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2]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pic>
        <p:nvPicPr>
          <p:cNvPr id="1026" name="Picture 2" descr="\\VBOXSVR\caes\usf\reu\midterm\TEM_pol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101" y="1494141"/>
            <a:ext cx="24955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VBOXSVR\caes\usf\reu\midterm\TEM_singl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14" y="1484616"/>
            <a:ext cx="25241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VBOXSVR\caes\usf\reu\midterm\TEM_pol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4181475"/>
            <a:ext cx="24955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943725" y="3933825"/>
            <a:ext cx="1937623" cy="23835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/>
            </a:pPr>
            <a:r>
              <a:rPr lang="en-US" sz="10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Pristine </a:t>
            </a:r>
            <a:r>
              <a:rPr lang="en-US" sz="1000" dirty="0" err="1" smtClean="0">
                <a:latin typeface="Liberation Sans" pitchFamily="18"/>
                <a:ea typeface="WenQuanYi Zen Hei Sharp" pitchFamily="2"/>
                <a:cs typeface="Lohit Devanagari" pitchFamily="2"/>
              </a:rPr>
              <a:t>graphene</a:t>
            </a:r>
            <a:r>
              <a:rPr lang="en-US" sz="10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. </a:t>
            </a:r>
            <a:r>
              <a:rPr lang="en-US" sz="10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Scale </a:t>
            </a:r>
            <a:r>
              <a:rPr lang="en-US" sz="10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b</a:t>
            </a:r>
            <a:r>
              <a:rPr lang="en-US" sz="10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ar </a:t>
            </a:r>
            <a:r>
              <a:rPr lang="en-US" sz="10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.</a:t>
            </a:r>
            <a:r>
              <a:rPr lang="en-US" sz="10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8nm.</a:t>
            </a:r>
            <a:endParaRPr lang="en-US" sz="10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82125" y="393382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</a:t>
            </a: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2]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640" y="594026"/>
            <a:ext cx="906876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Grain Defects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1495425"/>
            <a:ext cx="4059895" cy="1752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26620" y="324802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[5]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33100" y="6395000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[5]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725" y="3292331"/>
            <a:ext cx="1223197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Single vacancy defect.</a:t>
            </a:r>
            <a:endParaRPr lang="en-US" sz="9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686" y="1464991"/>
            <a:ext cx="2994414" cy="49217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8686" y="6439306"/>
            <a:ext cx="1268017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Double vacancy defect.</a:t>
            </a:r>
            <a:endParaRPr lang="en-US" sz="9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39125" y="1114425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90525" y="7253615"/>
            <a:ext cx="9372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100000"/>
            </a:pPr>
            <a:r>
              <a:rPr lang="en-US" sz="1100" dirty="0" smtClean="0">
                <a:solidFill>
                  <a:schemeClr val="tx1"/>
                </a:solidFill>
              </a:rPr>
              <a:t>5. </a:t>
            </a:r>
            <a:r>
              <a:rPr lang="en-US" sz="1100" dirty="0" err="1" smtClean="0">
                <a:solidFill>
                  <a:schemeClr val="tx1"/>
                </a:solidFill>
              </a:rPr>
              <a:t>Banhart</a:t>
            </a:r>
            <a:r>
              <a:rPr lang="en-US" sz="1100" dirty="0" smtClean="0">
                <a:solidFill>
                  <a:schemeClr val="tx1"/>
                </a:solidFill>
              </a:rPr>
              <a:t> et al. </a:t>
            </a:r>
            <a:r>
              <a:rPr lang="en-US" sz="1100" i="1" dirty="0"/>
              <a:t>ACS Nano </a:t>
            </a:r>
            <a:r>
              <a:rPr lang="en-US" sz="1100" dirty="0"/>
              <a:t>5</a:t>
            </a:r>
            <a:r>
              <a:rPr lang="en-US" sz="1100" dirty="0" smtClean="0">
                <a:solidFill>
                  <a:schemeClr val="tx1"/>
                </a:solidFill>
              </a:rPr>
              <a:t> (2011)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725" y="4010024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Liberation Sans"/>
              </a:rPr>
              <a:t>Structural defects are expected to affect mechanical properties.</a:t>
            </a:r>
            <a:endParaRPr lang="en-US" sz="2800" dirty="0">
              <a:latin typeface="Liberation Sans"/>
            </a:endParaRPr>
          </a:p>
        </p:txBody>
      </p:sp>
    </p:spTree>
    <p:extLst>
      <p:ext uri="{BB962C8B-B14F-4D97-AF65-F5344CB8AC3E}">
        <p14:creationId xmlns:p14="http://schemas.microsoft.com/office/powerpoint/2010/main" val="398631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640" y="594026"/>
            <a:ext cx="906876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Experimental Methods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F:\usf\reu\midterm\TEM_poly_L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034" y="1343025"/>
            <a:ext cx="2532691" cy="21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usf\reu\midterm\TEM_poly_S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356561"/>
            <a:ext cx="2524125" cy="210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usf\reu\midterm\graph_force_indentati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4129051"/>
            <a:ext cx="3459480" cy="231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74" y="4172259"/>
            <a:ext cx="3494851" cy="20562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60428" y="3557881"/>
            <a:ext cx="2014824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“Small grain” polycrystalline </a:t>
            </a:r>
            <a:r>
              <a:rPr lang="en-US" sz="900" b="0" i="0" u="none" strike="noStrike" kern="1200" dirty="0" err="1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graphene</a:t>
            </a: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.</a:t>
            </a:r>
            <a:endParaRPr lang="en-US" sz="9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32428" y="3557881"/>
            <a:ext cx="1899216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“Large grain” </a:t>
            </a:r>
            <a:r>
              <a:rPr lang="en-US" sz="900" b="0" i="0" u="none" strike="noStrike" kern="1200" dirty="0" err="1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bicrystalline</a:t>
            </a: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 </a:t>
            </a:r>
            <a:r>
              <a:rPr lang="en-US" sz="900" b="0" i="0" u="none" strike="noStrike" kern="1200" dirty="0" err="1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graphene</a:t>
            </a: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.</a:t>
            </a:r>
            <a:endParaRPr lang="en-US" sz="9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2525" y="6224881"/>
            <a:ext cx="1826182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AFM diamond-tip </a:t>
            </a:r>
            <a:r>
              <a:rPr lang="en-US" sz="900" b="0" i="0" u="none" strike="noStrike" kern="1200" dirty="0" err="1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nanoindentation</a:t>
            </a: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.</a:t>
            </a:r>
            <a:endParaRPr lang="en-US" sz="9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7558" y="6372225"/>
            <a:ext cx="2902567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Force-displacement curve attained during </a:t>
            </a:r>
            <a:r>
              <a:rPr lang="en-US" sz="900" b="0" i="0" u="none" strike="noStrike" kern="1200" dirty="0" err="1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nanoindentation</a:t>
            </a: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.</a:t>
            </a:r>
            <a:endParaRPr lang="en-US" sz="9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0525" y="7253615"/>
            <a:ext cx="9372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100000"/>
              <a:buAutoNum type="arabicPeriod"/>
            </a:pPr>
            <a:r>
              <a:rPr lang="en-US" sz="1100" dirty="0" smtClean="0"/>
              <a:t> Lee </a:t>
            </a:r>
            <a:r>
              <a:rPr lang="en-US" sz="1100" dirty="0"/>
              <a:t>et al . </a:t>
            </a:r>
            <a:r>
              <a:rPr lang="en-US" sz="1100" i="1" dirty="0"/>
              <a:t>Science </a:t>
            </a:r>
            <a:r>
              <a:rPr lang="en-US" sz="1100" dirty="0"/>
              <a:t>340 </a:t>
            </a:r>
            <a:r>
              <a:rPr lang="en-US" sz="1100" dirty="0" smtClean="0"/>
              <a:t>(2013), 2. </a:t>
            </a:r>
            <a:r>
              <a:rPr lang="en-US" sz="1100" dirty="0" err="1" smtClean="0">
                <a:solidFill>
                  <a:schemeClr val="tx1"/>
                </a:solidFill>
              </a:rPr>
              <a:t>Rasool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/>
              <a:t>et </a:t>
            </a:r>
            <a:r>
              <a:rPr lang="en-US" sz="1100" dirty="0" smtClean="0"/>
              <a:t>al. </a:t>
            </a:r>
            <a:r>
              <a:rPr lang="en-US" sz="1100" i="1" dirty="0" smtClean="0"/>
              <a:t>Nature </a:t>
            </a:r>
            <a:r>
              <a:rPr lang="en-US" sz="1100" i="1" dirty="0"/>
              <a:t>Communications</a:t>
            </a:r>
            <a:r>
              <a:rPr lang="en-US" sz="1100" dirty="0" smtClean="0">
                <a:solidFill>
                  <a:schemeClr val="tx1"/>
                </a:solidFill>
              </a:rPr>
              <a:t> (2013)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39359" y="347662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</a:t>
            </a: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1]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91525" y="351357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</a:t>
            </a: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1]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96325" y="618057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</a:t>
            </a: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1]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24325" y="618057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[2]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2594" y="6600825"/>
            <a:ext cx="7646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Liberation Sans"/>
              </a:rPr>
              <a:t>Identification, </a:t>
            </a:r>
            <a:r>
              <a:rPr lang="en-US" sz="2800" dirty="0" err="1" smtClean="0">
                <a:latin typeface="Liberation Sans"/>
              </a:rPr>
              <a:t>nanoindentation</a:t>
            </a:r>
            <a:r>
              <a:rPr lang="en-US" sz="2800" dirty="0" smtClean="0">
                <a:latin typeface="Liberation Sans"/>
              </a:rPr>
              <a:t>, and measurement.</a:t>
            </a:r>
            <a:endParaRPr lang="en-US" sz="2800" dirty="0">
              <a:latin typeface="Liberation Sans"/>
            </a:endParaRPr>
          </a:p>
        </p:txBody>
      </p:sp>
    </p:spTree>
    <p:extLst>
      <p:ext uri="{BB962C8B-B14F-4D97-AF65-F5344CB8AC3E}">
        <p14:creationId xmlns:p14="http://schemas.microsoft.com/office/powerpoint/2010/main" val="256970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>
                <a:solidFill>
                  <a:schemeClr val="tx1"/>
                </a:solidFill>
              </a:rPr>
              <a:t>Experimental </a:t>
            </a:r>
            <a:r>
              <a:rPr lang="en-US" dirty="0" smtClean="0">
                <a:solidFill>
                  <a:schemeClr val="tx1"/>
                </a:solidFill>
              </a:rPr>
              <a:t>Results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381125" y="1052355"/>
            <a:ext cx="6934200" cy="30308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8182759" y="362902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</a:t>
            </a: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1]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0525" y="7253615"/>
            <a:ext cx="9372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100000"/>
              <a:buAutoNum type="arabicPeriod"/>
            </a:pPr>
            <a:r>
              <a:rPr lang="en-US" sz="1100" dirty="0" smtClean="0"/>
              <a:t> Lee </a:t>
            </a:r>
            <a:r>
              <a:rPr lang="en-US" sz="1100" dirty="0"/>
              <a:t>et al . </a:t>
            </a:r>
            <a:r>
              <a:rPr lang="en-US" sz="1100" i="1" dirty="0"/>
              <a:t>Science </a:t>
            </a:r>
            <a:r>
              <a:rPr lang="en-US" sz="1100" dirty="0"/>
              <a:t>340 </a:t>
            </a:r>
            <a:r>
              <a:rPr lang="en-US" sz="1100" dirty="0" smtClean="0"/>
              <a:t>(2013), 2. </a:t>
            </a:r>
            <a:r>
              <a:rPr lang="en-US" sz="1100" dirty="0" err="1" smtClean="0">
                <a:solidFill>
                  <a:schemeClr val="tx1"/>
                </a:solidFill>
              </a:rPr>
              <a:t>Rasool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/>
              <a:t>et </a:t>
            </a:r>
            <a:r>
              <a:rPr lang="en-US" sz="1100" dirty="0" smtClean="0"/>
              <a:t>al. </a:t>
            </a:r>
            <a:r>
              <a:rPr lang="en-US" sz="1100" i="1" dirty="0" smtClean="0"/>
              <a:t>Nature </a:t>
            </a:r>
            <a:r>
              <a:rPr lang="en-US" sz="1100" i="1" dirty="0"/>
              <a:t>Communications</a:t>
            </a:r>
            <a:r>
              <a:rPr lang="en-US" sz="1100" dirty="0" smtClean="0">
                <a:solidFill>
                  <a:schemeClr val="tx1"/>
                </a:solidFill>
              </a:rPr>
              <a:t> (2013)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72594" y="6372225"/>
            <a:ext cx="82619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Liberation Sans"/>
              </a:rPr>
              <a:t>Fracture load and elastic stiffness are not significantly degraded, but fracture load may be a function of angle.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3857625"/>
            <a:ext cx="3086100" cy="2600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725" y="3781425"/>
            <a:ext cx="3214399" cy="26509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21261" y="5502352"/>
            <a:ext cx="912664" cy="488873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Red </a:t>
            </a: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– AC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Blue – ZZ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Purple </a:t>
            </a:r>
            <a:r>
              <a:rPr lang="en-US" sz="9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- AC/ZZ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62925" y="614362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</a:t>
            </a: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1]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7725" y="614362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</a:t>
            </a:r>
            <a:r>
              <a:rPr lang="en-US" sz="1200" dirty="0">
                <a:latin typeface="Liberation Sans" pitchFamily="18"/>
                <a:ea typeface="WenQuanYi Zen Hei Sharp" pitchFamily="2"/>
                <a:cs typeface="Lohit Devanagari" pitchFamily="2"/>
              </a:rPr>
              <a:t>2</a:t>
            </a:r>
            <a:r>
              <a:rPr lang="en-US" sz="12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]</a:t>
            </a:r>
            <a:endParaRPr lang="en-US" sz="12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Research Objectives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>
              <a:buSzPct val="8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Predict the formation energy of </a:t>
            </a:r>
            <a:r>
              <a:rPr lang="en-US" sz="2800" dirty="0" err="1" smtClean="0">
                <a:solidFill>
                  <a:schemeClr val="tx1"/>
                </a:solidFill>
              </a:rPr>
              <a:t>graphene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bicrystals</a:t>
            </a:r>
            <a:r>
              <a:rPr lang="en-US" sz="2800" dirty="0" smtClean="0">
                <a:solidFill>
                  <a:schemeClr val="tx1"/>
                </a:solidFill>
              </a:rPr>
              <a:t> as a function of </a:t>
            </a:r>
            <a:r>
              <a:rPr lang="en-US" sz="2800" dirty="0" err="1" smtClean="0">
                <a:solidFill>
                  <a:schemeClr val="tx1"/>
                </a:solidFill>
              </a:rPr>
              <a:t>misorientation</a:t>
            </a:r>
            <a:r>
              <a:rPr lang="en-US" sz="2800" dirty="0" smtClean="0">
                <a:solidFill>
                  <a:schemeClr val="tx1"/>
                </a:solidFill>
              </a:rPr>
              <a:t> angle</a:t>
            </a:r>
          </a:p>
          <a:p>
            <a:pPr lvl="0">
              <a:buSzPct val="8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Predict fracture strength and Young’s modulus as a function of </a:t>
            </a:r>
            <a:r>
              <a:rPr lang="en-US" sz="2800" dirty="0" err="1" smtClean="0">
                <a:solidFill>
                  <a:schemeClr val="tx1"/>
                </a:solidFill>
              </a:rPr>
              <a:t>misorientation</a:t>
            </a:r>
            <a:r>
              <a:rPr lang="en-US" sz="2800" dirty="0" smtClean="0">
                <a:solidFill>
                  <a:schemeClr val="tx1"/>
                </a:solidFill>
              </a:rPr>
              <a:t> angle for </a:t>
            </a:r>
            <a:r>
              <a:rPr lang="en-US" sz="2800" dirty="0" err="1" smtClean="0">
                <a:solidFill>
                  <a:schemeClr val="tx1"/>
                </a:solidFill>
              </a:rPr>
              <a:t>graphene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bicrystals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SzPct val="80000"/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Determine trends between formation energies and their effect on mechanical properties</a:t>
            </a:r>
          </a:p>
          <a:p>
            <a:pPr marL="108000" lvl="0" indent="0">
              <a:buSzPct val="80000"/>
              <a:buNone/>
            </a:pP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>
                <a:solidFill>
                  <a:schemeClr val="tx1"/>
                </a:solidFill>
              </a:rPr>
              <a:t>Computational </a:t>
            </a:r>
            <a:r>
              <a:rPr lang="en-US" dirty="0" smtClean="0">
                <a:solidFill>
                  <a:schemeClr val="tx1"/>
                </a:solidFill>
              </a:rPr>
              <a:t>Details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640" y="1769399"/>
            <a:ext cx="9068760" cy="5288625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>
              <a:buSzPct val="80000"/>
              <a:buFontTx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Environment</a:t>
            </a:r>
          </a:p>
          <a:p>
            <a:pPr lvl="1">
              <a:buSzPct val="80000"/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LAMMPS</a:t>
            </a:r>
            <a:r>
              <a:rPr lang="en-US" sz="2400" dirty="0">
                <a:solidFill>
                  <a:schemeClr val="tx1"/>
                </a:solidFill>
              </a:rPr>
              <a:t>: open-source molecular dynamics </a:t>
            </a:r>
            <a:r>
              <a:rPr lang="en-US" sz="2400" dirty="0" smtClean="0">
                <a:solidFill>
                  <a:schemeClr val="tx1"/>
                </a:solidFill>
              </a:rPr>
              <a:t>suite</a:t>
            </a:r>
          </a:p>
          <a:p>
            <a:pPr lvl="1">
              <a:buSzPct val="80000"/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SEDREBO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smtClean="0">
                <a:solidFill>
                  <a:schemeClr val="tx1"/>
                </a:solidFill>
              </a:rPr>
              <a:t>defines carbon-carbon interaction potential</a:t>
            </a:r>
          </a:p>
          <a:p>
            <a:pPr lvl="2">
              <a:buSzPct val="80000"/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Analytical pairwise attractive and repulsive functions</a:t>
            </a:r>
          </a:p>
          <a:p>
            <a:pPr lvl="2">
              <a:buSzPct val="80000"/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Cutoff distance beyond the </a:t>
            </a:r>
            <a:r>
              <a:rPr lang="en-US" sz="2000" dirty="0" err="1" smtClean="0">
                <a:solidFill>
                  <a:schemeClr val="tx1"/>
                </a:solidFill>
              </a:rPr>
              <a:t>spinodal</a:t>
            </a:r>
            <a:r>
              <a:rPr lang="en-US" sz="2000" dirty="0" smtClean="0">
                <a:solidFill>
                  <a:schemeClr val="tx1"/>
                </a:solidFill>
              </a:rPr>
              <a:t> bond length</a:t>
            </a:r>
          </a:p>
          <a:p>
            <a:pPr lvl="2">
              <a:buSzPct val="80000"/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Screening function to preserve only nearest neighbor interactions are taken into account</a:t>
            </a:r>
          </a:p>
          <a:p>
            <a:pPr lvl="1">
              <a:buSzPct val="80000"/>
              <a:buFontTx/>
              <a:buChar char="•"/>
            </a:pPr>
            <a:r>
              <a:rPr lang="en-US" dirty="0">
                <a:solidFill>
                  <a:schemeClr val="tx1"/>
                </a:solidFill>
              </a:rPr>
              <a:t>Conjugate </a:t>
            </a:r>
            <a:r>
              <a:rPr lang="en-US" dirty="0" smtClean="0">
                <a:solidFill>
                  <a:schemeClr val="tx1"/>
                </a:solidFill>
              </a:rPr>
              <a:t>gradient method minimizes system energy</a:t>
            </a:r>
          </a:p>
          <a:p>
            <a:pPr lvl="0">
              <a:buSzPct val="80000"/>
              <a:buFontTx/>
              <a:buChar char="•"/>
            </a:pPr>
            <a:r>
              <a:rPr lang="en-US" sz="2800" dirty="0" err="1" smtClean="0">
                <a:solidFill>
                  <a:schemeClr val="tx1"/>
                </a:solidFill>
              </a:rPr>
              <a:t>Graphene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Bicrystal</a:t>
            </a:r>
            <a:r>
              <a:rPr lang="en-US" sz="2800" dirty="0" smtClean="0">
                <a:solidFill>
                  <a:schemeClr val="tx1"/>
                </a:solidFill>
              </a:rPr>
              <a:t> Generation</a:t>
            </a:r>
          </a:p>
          <a:p>
            <a:pPr>
              <a:buSzPct val="80000"/>
              <a:buFontTx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Formation of Unit Cell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Conjugate Gradient Method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640" y="1769399"/>
            <a:ext cx="9068760" cy="5288625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 lvl="1">
              <a:buSzPct val="80000"/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Atoms are translated from higher to lower potential until they reach a minimum</a:t>
            </a:r>
          </a:p>
          <a:p>
            <a:pPr lvl="1">
              <a:buSzPct val="80000"/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SEDREBO defines the potential energy gradient V.</a:t>
            </a:r>
          </a:p>
          <a:p>
            <a:pPr lvl="1">
              <a:buSzPct val="80000"/>
              <a:buFontTx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10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3248025"/>
            <a:ext cx="8772525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19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err="1" smtClean="0">
                <a:solidFill>
                  <a:schemeClr val="tx1"/>
                </a:solidFill>
              </a:rPr>
              <a:t>Graphene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Bicrystal</a:t>
            </a:r>
            <a:r>
              <a:rPr lang="en-US" dirty="0" smtClean="0">
                <a:solidFill>
                  <a:schemeClr val="tx1"/>
                </a:solidFill>
              </a:rPr>
              <a:t> Generation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640" y="1769400"/>
            <a:ext cx="9068760" cy="2012026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>
              <a:buSzPct val="80000"/>
              <a:buFontTx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Two grains with </a:t>
            </a:r>
            <a:r>
              <a:rPr lang="en-US" dirty="0" err="1" smtClean="0">
                <a:solidFill>
                  <a:schemeClr val="tx1"/>
                </a:solidFill>
              </a:rPr>
              <a:t>misorientation</a:t>
            </a:r>
            <a:r>
              <a:rPr lang="en-US" dirty="0" smtClean="0">
                <a:solidFill>
                  <a:schemeClr val="tx1"/>
                </a:solidFill>
              </a:rPr>
              <a:t> angle </a:t>
            </a:r>
            <a:r>
              <a:rPr lang="el-GR" dirty="0"/>
              <a:t>θ</a:t>
            </a:r>
            <a:r>
              <a:rPr lang="en-US" dirty="0" smtClean="0">
                <a:solidFill>
                  <a:schemeClr val="tx1"/>
                </a:solidFill>
              </a:rPr>
              <a:t> are procedurally generated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57B8-2C23-4C3B-B3F8-BBA5589AABDB}" type="slidenum">
              <a:rPr smtClean="0">
                <a:solidFill>
                  <a:prstClr val="black"/>
                </a:solidFill>
              </a:rPr>
              <a:pPr/>
              <a:t>11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5" y="3705225"/>
            <a:ext cx="3657601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4" y="3705225"/>
            <a:ext cx="36576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" y="6524625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θ</a:t>
            </a:r>
            <a:r>
              <a:rPr lang="en-US" dirty="0" smtClean="0"/>
              <a:t>=27.8˚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95924" y="6536293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θ</a:t>
            </a:r>
            <a:r>
              <a:rPr lang="en-US" dirty="0"/>
              <a:t>=13.9</a:t>
            </a:r>
            <a:r>
              <a:rPr lang="en-US" dirty="0" smtClean="0"/>
              <a:t>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7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>
                <a:solidFill>
                  <a:schemeClr val="tx1"/>
                </a:solidFill>
              </a:rPr>
              <a:t>Formation of Unit Cell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640" y="1769400"/>
            <a:ext cx="9068760" cy="2012026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>
              <a:buSzPct val="80000"/>
              <a:buFontTx/>
              <a:buChar char="•"/>
            </a:pPr>
            <a:r>
              <a:rPr lang="en-US" dirty="0">
                <a:solidFill>
                  <a:schemeClr val="tx1"/>
                </a:solidFill>
              </a:rPr>
              <a:t>Periodic boundary conditions are applied to the cell</a:t>
            </a:r>
          </a:p>
          <a:p>
            <a:pPr>
              <a:buSzPct val="80000"/>
              <a:buFontTx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System energy is minimized using conjugate gradient method (SEDREBO defines gradient)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57B8-2C23-4C3B-B3F8-BBA5589AABDB}" type="slidenum">
              <a:rPr smtClean="0">
                <a:solidFill>
                  <a:prstClr val="black"/>
                </a:solidFill>
              </a:rPr>
              <a:pPr/>
              <a:t>12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5" y="3705225"/>
            <a:ext cx="3657600" cy="27431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4" y="3705225"/>
            <a:ext cx="3657600" cy="27431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" y="6524625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prstClr val="black"/>
                </a:solidFill>
              </a:rPr>
              <a:t>θ</a:t>
            </a:r>
            <a:r>
              <a:rPr lang="en-US" dirty="0" smtClean="0">
                <a:solidFill>
                  <a:prstClr val="black"/>
                </a:solidFill>
              </a:rPr>
              <a:t>=27.8˚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95924" y="6536293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prstClr val="black"/>
                </a:solidFill>
              </a:rPr>
              <a:t>θ</a:t>
            </a:r>
            <a:r>
              <a:rPr lang="en-US" dirty="0">
                <a:solidFill>
                  <a:prstClr val="black"/>
                </a:solidFill>
              </a:rPr>
              <a:t>=13.9</a:t>
            </a:r>
            <a:r>
              <a:rPr lang="en-US" dirty="0" smtClean="0">
                <a:solidFill>
                  <a:prstClr val="black"/>
                </a:solidFill>
              </a:rPr>
              <a:t>˚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67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Analysis of Individual </a:t>
            </a:r>
            <a:r>
              <a:rPr lang="en-US" dirty="0" err="1" smtClean="0">
                <a:solidFill>
                  <a:schemeClr val="tx1"/>
                </a:solidFill>
              </a:rPr>
              <a:t>Bicrystals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 txBox="1">
                <a:spLocks noGrp="1"/>
              </p:cNvSpPr>
              <p:nvPr>
                <p:ph type="body" idx="4294967295"/>
              </p:nvPr>
            </p:nvSpPr>
            <p:spPr>
              <a:xfrm>
                <a:off x="503640" y="1769400"/>
                <a:ext cx="9068760" cy="2012026"/>
              </a:xfrm>
            </p:spPr>
            <p:txBody>
              <a:bodyPr/>
              <a:lstStyle>
                <a:defPPr marL="432000" marR="0" lvl="0" indent="-324000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defRPr lang="en-US" sz="32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defPPr>
                <a:lvl1pPr marL="432000" marR="0" lvl="0" indent="-324000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Char char="●"/>
                  <a:defRPr lang="en-US" sz="32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1pPr>
                <a:lvl2pPr marL="864000" marR="0" lvl="1" indent="-324000">
                  <a:spcBef>
                    <a:spcPts val="0"/>
                  </a:spcBef>
                  <a:spcAft>
                    <a:spcPts val="1134"/>
                  </a:spcAft>
                  <a:buSzPct val="75000"/>
                  <a:buFont typeface="StarSymbol"/>
                  <a:buChar char="–"/>
                  <a:defRPr lang="en-US" sz="28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2pPr>
                <a:lvl3pPr marL="1295999" marR="0" lvl="2" indent="-288000">
                  <a:spcBef>
                    <a:spcPts val="0"/>
                  </a:spcBef>
                  <a:spcAft>
                    <a:spcPts val="850"/>
                  </a:spcAft>
                  <a:buSzPct val="45000"/>
                  <a:buFont typeface="StarSymbol"/>
                  <a:buChar char="●"/>
                  <a:defRPr lang="en-US" sz="24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3pPr>
                <a:lvl4pPr marL="1728000" marR="0" lvl="3" indent="-216000">
                  <a:spcBef>
                    <a:spcPts val="0"/>
                  </a:spcBef>
                  <a:spcAft>
                    <a:spcPts val="567"/>
                  </a:spcAft>
                  <a:buSzPct val="75000"/>
                  <a:buFont typeface="StarSymbol"/>
                  <a:buChar char="–"/>
                  <a:defRPr lang="en-US" sz="20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4pPr>
                <a:lvl5pPr marL="2160000" marR="0" lvl="4" indent="-216000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defRPr lang="en-US" sz="20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5pPr>
                <a:lvl6pPr marL="2592000" marR="0" lvl="5" indent="-216000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defRPr lang="en-US" sz="20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6pPr>
                <a:lvl7pPr marL="3024000" marR="0" lvl="6" indent="-216000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defRPr lang="en-US" sz="20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7pPr>
                <a:lvl8pPr marL="3456000" marR="0" lvl="7" indent="-216000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defRPr lang="en-US" sz="20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8pPr>
                <a:lvl9pPr marL="3887999" marR="0" lvl="8" indent="-216000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defRPr lang="en-US" sz="2000" b="0" i="0" u="none" strike="noStrike" kern="1200">
                    <a:ln>
                      <a:noFill/>
                    </a:ln>
                    <a:latin typeface="Liberation Sans" pitchFamily="18"/>
                    <a:ea typeface="WenQuanYi Zen Hei Sharp" pitchFamily="2"/>
                    <a:cs typeface="Lohit Devanagari" pitchFamily="2"/>
                  </a:defRPr>
                </a:lvl9pPr>
              </a:lstStyle>
              <a:p>
                <a:pPr>
                  <a:buSzPct val="80000"/>
                  <a:buFontTx/>
                  <a:buChar char="•"/>
                </a:pPr>
                <a:r>
                  <a:rPr lang="en-US" dirty="0" smtClean="0">
                    <a:solidFill>
                      <a:schemeClr val="tx1"/>
                    </a:solidFill>
                  </a:rPr>
                  <a:t>Formation energy and atomic coordination are used to automatically discard non-physical structures</a:t>
                </a:r>
              </a:p>
              <a:p>
                <a:pPr marL="108000" indent="0"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≡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𝑠𝑦𝑠𝑡𝑒𝑚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𝑎𝑡𝑜𝑚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𝑃𝑅𝐼𝑆𝑇𝐼𝑁𝐸</m:t>
                          </m:r>
                        </m:sub>
                      </m:sSub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𝑛𝑢𝑚𝑏𝑒𝑟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𝑜𝑓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𝑎𝑡𝑜𝑚𝑠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 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𝑎𝑡𝑜𝑚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𝑃𝑅𝐼𝑆𝑇𝐼𝑁𝐸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=−7.956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𝑒𝑉</m:t>
                      </m:r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  <a:p>
                <a:pPr>
                  <a:buSzPct val="80000"/>
                  <a:buFontTx/>
                  <a:buChar char="•"/>
                </a:pPr>
                <a:r>
                  <a:rPr lang="en-US" dirty="0" smtClean="0">
                    <a:solidFill>
                      <a:schemeClr val="tx1"/>
                    </a:solidFill>
                  </a:rPr>
                  <a:t>Energy distribution is used to define defective region</a:t>
                </a:r>
              </a:p>
            </p:txBody>
          </p:sp>
        </mc:Choice>
        <mc:Fallback xmlns="">
          <p:sp>
            <p:nvSpPr>
              <p:cNvPr id="3" name="Text Placeholder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503640" y="1769400"/>
                <a:ext cx="9068760" cy="2012026"/>
              </a:xfrm>
              <a:blipFill rotWithShape="1">
                <a:blip r:embed="rId3"/>
                <a:stretch>
                  <a:fillRect l="-874" t="-5758" r="-3766" b="-24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57B8-2C23-4C3B-B3F8-BBA5589AABDB}" type="slidenum">
              <a:rPr smtClean="0">
                <a:solidFill>
                  <a:prstClr val="black"/>
                </a:solidFill>
              </a:rPr>
              <a:pPr/>
              <a:t>13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3" y="4467225"/>
            <a:ext cx="3550023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25" y="4467226"/>
            <a:ext cx="3550022" cy="2743199"/>
          </a:xfrm>
          <a:prstGeom prst="rect">
            <a:avLst/>
          </a:prstGeom>
        </p:spPr>
      </p:pic>
      <p:sp>
        <p:nvSpPr>
          <p:cNvPr id="29" name="TextBox 46"/>
          <p:cNvSpPr txBox="1">
            <a:spLocks noChangeAspect="1" noChangeArrowheads="1"/>
          </p:cNvSpPr>
          <p:nvPr/>
        </p:nvSpPr>
        <p:spPr bwMode="auto">
          <a:xfrm>
            <a:off x="1152525" y="4140339"/>
            <a:ext cx="3048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pPr algn="ctr"/>
            <a:r>
              <a:rPr lang="en-US" sz="2000" dirty="0"/>
              <a:t>Atomic Energy Distribution</a:t>
            </a:r>
          </a:p>
          <a:p>
            <a:pPr algn="ctr"/>
            <a:r>
              <a:rPr lang="el-GR" sz="2000" dirty="0">
                <a:solidFill>
                  <a:srgbClr val="000000"/>
                </a:solidFill>
              </a:rPr>
              <a:t>θ</a:t>
            </a:r>
            <a:r>
              <a:rPr lang="en-US" sz="2000" dirty="0">
                <a:solidFill>
                  <a:srgbClr val="000000"/>
                </a:solidFill>
              </a:rPr>
              <a:t>=27.8</a:t>
            </a:r>
            <a:r>
              <a:rPr lang="el-GR" sz="2000" dirty="0">
                <a:solidFill>
                  <a:srgbClr val="000000"/>
                </a:solidFill>
              </a:rPr>
              <a:t>˚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2" name="TextBox 46"/>
          <p:cNvSpPr txBox="1">
            <a:spLocks noChangeAspect="1" noChangeArrowheads="1"/>
          </p:cNvSpPr>
          <p:nvPr/>
        </p:nvSpPr>
        <p:spPr bwMode="auto">
          <a:xfrm>
            <a:off x="5876925" y="4140339"/>
            <a:ext cx="3048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pPr algn="ctr"/>
            <a:r>
              <a:rPr lang="en-US" sz="2000" dirty="0"/>
              <a:t>Atomic Energy Distribution</a:t>
            </a:r>
          </a:p>
          <a:p>
            <a:pPr algn="ctr"/>
            <a:r>
              <a:rPr lang="el-GR" sz="2000" dirty="0">
                <a:solidFill>
                  <a:srgbClr val="000000"/>
                </a:solidFill>
              </a:rPr>
              <a:t>θ</a:t>
            </a:r>
            <a:r>
              <a:rPr lang="en-US" sz="2000" dirty="0" smtClean="0">
                <a:solidFill>
                  <a:srgbClr val="000000"/>
                </a:solidFill>
              </a:rPr>
              <a:t>=13.9</a:t>
            </a:r>
            <a:r>
              <a:rPr lang="el-GR" sz="2000" dirty="0" smtClean="0">
                <a:solidFill>
                  <a:srgbClr val="000000"/>
                </a:solidFill>
              </a:rPr>
              <a:t>˚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4" name="TextBox 50"/>
          <p:cNvSpPr txBox="1">
            <a:spLocks noChangeArrowheads="1"/>
          </p:cNvSpPr>
          <p:nvPr/>
        </p:nvSpPr>
        <p:spPr bwMode="auto">
          <a:xfrm rot="16200000">
            <a:off x="4938607" y="5684935"/>
            <a:ext cx="11176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r>
              <a:rPr lang="en-US" sz="1400" b="1" dirty="0"/>
              <a:t>Energy (</a:t>
            </a:r>
            <a:r>
              <a:rPr lang="en-US" sz="1400" b="1" dirty="0" err="1"/>
              <a:t>eV</a:t>
            </a:r>
            <a:r>
              <a:rPr lang="en-US" sz="1400" b="1" dirty="0"/>
              <a:t>)</a:t>
            </a:r>
          </a:p>
        </p:txBody>
      </p:sp>
      <p:sp>
        <p:nvSpPr>
          <p:cNvPr id="35" name="TextBox 50"/>
          <p:cNvSpPr txBox="1">
            <a:spLocks noChangeArrowheads="1"/>
          </p:cNvSpPr>
          <p:nvPr/>
        </p:nvSpPr>
        <p:spPr bwMode="auto">
          <a:xfrm rot="16200000">
            <a:off x="214207" y="5684934"/>
            <a:ext cx="11176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r>
              <a:rPr lang="en-US" sz="1400" b="1" dirty="0"/>
              <a:t>Energy (</a:t>
            </a:r>
            <a:r>
              <a:rPr lang="en-US" sz="1400" b="1" dirty="0" err="1"/>
              <a:t>eV</a:t>
            </a:r>
            <a:r>
              <a:rPr lang="en-US" sz="1400" b="1" dirty="0"/>
              <a:t>)</a:t>
            </a:r>
          </a:p>
        </p:txBody>
      </p:sp>
      <p:sp>
        <p:nvSpPr>
          <p:cNvPr id="36" name="TextBox 7"/>
          <p:cNvSpPr txBox="1">
            <a:spLocks noChangeArrowheads="1"/>
          </p:cNvSpPr>
          <p:nvPr/>
        </p:nvSpPr>
        <p:spPr bwMode="auto">
          <a:xfrm>
            <a:off x="6479038" y="6978848"/>
            <a:ext cx="18437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r>
              <a:rPr lang="en-US" sz="1400" b="1" dirty="0"/>
              <a:t>Displacement in x (Å)</a:t>
            </a:r>
          </a:p>
        </p:txBody>
      </p:sp>
      <p:sp>
        <p:nvSpPr>
          <p:cNvPr id="37" name="TextBox 7"/>
          <p:cNvSpPr txBox="1">
            <a:spLocks noChangeArrowheads="1"/>
          </p:cNvSpPr>
          <p:nvPr/>
        </p:nvSpPr>
        <p:spPr bwMode="auto">
          <a:xfrm>
            <a:off x="1754637" y="6978846"/>
            <a:ext cx="18437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r>
              <a:rPr lang="en-US" sz="1400" b="1" dirty="0"/>
              <a:t>Displacement in x (Å)</a:t>
            </a:r>
          </a:p>
        </p:txBody>
      </p:sp>
    </p:spTree>
    <p:extLst>
      <p:ext uri="{BB962C8B-B14F-4D97-AF65-F5344CB8AC3E}">
        <p14:creationId xmlns:p14="http://schemas.microsoft.com/office/powerpoint/2010/main" val="372958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Results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57B8-2C23-4C3B-B3F8-BBA5589AABDB}" type="slidenum">
              <a:rPr smtClean="0">
                <a:solidFill>
                  <a:prstClr val="black"/>
                </a:solidFill>
              </a:rPr>
              <a:pPr/>
              <a:t>14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239" y="1419600"/>
            <a:ext cx="5916704" cy="4572000"/>
          </a:xfrm>
          <a:prstGeom prst="rect">
            <a:avLst/>
          </a:prstGeom>
        </p:spPr>
      </p:pic>
      <p:sp>
        <p:nvSpPr>
          <p:cNvPr id="29" name="TextBox 46"/>
          <p:cNvSpPr txBox="1">
            <a:spLocks noChangeAspect="1" noChangeArrowheads="1"/>
          </p:cNvSpPr>
          <p:nvPr/>
        </p:nvSpPr>
        <p:spPr bwMode="auto">
          <a:xfrm>
            <a:off x="1685926" y="1429125"/>
            <a:ext cx="685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Formation Energy (normalized) Distribution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1" name="TextBox 55"/>
          <p:cNvSpPr txBox="1">
            <a:spLocks noChangeArrowheads="1"/>
          </p:cNvSpPr>
          <p:nvPr/>
        </p:nvSpPr>
        <p:spPr bwMode="auto">
          <a:xfrm rot="16200000">
            <a:off x="1340224" y="3511924"/>
            <a:ext cx="16628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r>
              <a:rPr lang="el-GR" sz="2000" b="1" dirty="0">
                <a:solidFill>
                  <a:prstClr val="black"/>
                </a:solidFill>
              </a:rPr>
              <a:t>Δ</a:t>
            </a:r>
            <a:r>
              <a:rPr lang="en-US" sz="2000" b="1" dirty="0">
                <a:solidFill>
                  <a:prstClr val="black"/>
                </a:solidFill>
              </a:rPr>
              <a:t>E/Ly (</a:t>
            </a:r>
            <a:r>
              <a:rPr lang="en-US" sz="2000" b="1" dirty="0" err="1">
                <a:solidFill>
                  <a:prstClr val="black"/>
                </a:solidFill>
              </a:rPr>
              <a:t>eV</a:t>
            </a:r>
            <a:r>
              <a:rPr lang="en-US" sz="2000" b="1" dirty="0">
                <a:solidFill>
                  <a:prstClr val="black"/>
                </a:solidFill>
              </a:rPr>
              <a:t>/Å)</a:t>
            </a:r>
          </a:p>
        </p:txBody>
      </p:sp>
      <p:sp>
        <p:nvSpPr>
          <p:cNvPr id="15" name="TextBox 54"/>
          <p:cNvSpPr txBox="1">
            <a:spLocks noChangeArrowheads="1"/>
          </p:cNvSpPr>
          <p:nvPr/>
        </p:nvSpPr>
        <p:spPr bwMode="auto">
          <a:xfrm>
            <a:off x="3688193" y="5686425"/>
            <a:ext cx="3179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r>
              <a:rPr lang="en-US" sz="2000" b="1" dirty="0" err="1"/>
              <a:t>Misorientation</a:t>
            </a:r>
            <a:r>
              <a:rPr lang="en-US" sz="2000" b="1" dirty="0"/>
              <a:t> Angle (deg.)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6908" y="6143625"/>
            <a:ext cx="937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Conclusion: Formation energy depends on a property other than </a:t>
            </a:r>
            <a:r>
              <a:rPr lang="en-US" sz="3200" dirty="0" err="1" smtClean="0"/>
              <a:t>misorientation</a:t>
            </a:r>
            <a:r>
              <a:rPr lang="en-US" sz="3200" dirty="0" smtClean="0"/>
              <a:t> angle.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194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818" y="1800225"/>
            <a:ext cx="3769707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Future Studies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640" y="1758105"/>
            <a:ext cx="9068760" cy="537612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>
              <a:buSzPct val="8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Subject each unit cell to hydrostatic biaxial strain</a:t>
            </a:r>
          </a:p>
          <a:p>
            <a:pPr lvl="0">
              <a:buSzPct val="80000"/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lvl="0">
              <a:buSzPct val="80000"/>
              <a:buFont typeface="Arial" pitchFamily="34" charset="0"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pPr lvl="0">
              <a:buSzPct val="80000"/>
              <a:buFont typeface="Arial" pitchFamily="34" charset="0"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pPr>
              <a:buSzPct val="8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From </a:t>
            </a:r>
            <a:r>
              <a:rPr lang="en-US" sz="2800" dirty="0">
                <a:solidFill>
                  <a:schemeClr val="tx1"/>
                </a:solidFill>
              </a:rPr>
              <a:t>stress-strain </a:t>
            </a:r>
            <a:r>
              <a:rPr lang="en-US" sz="2800" dirty="0" smtClean="0">
                <a:solidFill>
                  <a:schemeClr val="tx1"/>
                </a:solidFill>
              </a:rPr>
              <a:t>curves, generate fracture </a:t>
            </a:r>
            <a:r>
              <a:rPr lang="en-US" sz="2800" dirty="0">
                <a:solidFill>
                  <a:schemeClr val="tx1"/>
                </a:solidFill>
              </a:rPr>
              <a:t>strength and Young’s modulus</a:t>
            </a:r>
            <a:r>
              <a:rPr lang="en-US" sz="2800" dirty="0" smtClean="0">
                <a:solidFill>
                  <a:schemeClr val="tx1"/>
                </a:solidFill>
              </a:rPr>
              <a:t> distributions as functions of </a:t>
            </a:r>
            <a:r>
              <a:rPr lang="en-US" sz="2800" dirty="0" err="1" smtClean="0">
                <a:solidFill>
                  <a:schemeClr val="tx1"/>
                </a:solidFill>
              </a:rPr>
              <a:t>misorientation</a:t>
            </a:r>
            <a:r>
              <a:rPr lang="en-US" sz="2800" dirty="0" smtClean="0">
                <a:solidFill>
                  <a:schemeClr val="tx1"/>
                </a:solidFill>
              </a:rPr>
              <a:t> angle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SzPct val="80000"/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Determine trends between formation energies of certain grain boundaries and their effect on mechanical </a:t>
            </a:r>
            <a:r>
              <a:rPr lang="en-US" sz="2800" dirty="0" smtClean="0">
                <a:solidFill>
                  <a:schemeClr val="tx1"/>
                </a:solidFill>
              </a:rPr>
              <a:t>properties</a:t>
            </a:r>
            <a:endParaRPr lang="en-US" sz="2800" dirty="0">
              <a:solidFill>
                <a:schemeClr val="tx1"/>
              </a:solidFill>
            </a:endParaRPr>
          </a:p>
          <a:p>
            <a:pPr lvl="0">
              <a:buSzPct val="80000"/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57B8-2C23-4C3B-B3F8-BBA5589AABDB}" type="slidenum">
              <a:rPr smtClean="0">
                <a:solidFill>
                  <a:prstClr val="black"/>
                </a:solidFill>
              </a:rPr>
              <a:pPr/>
              <a:t>15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59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Thank You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57B8-2C23-4C3B-B3F8-BBA5589AABDB}" type="slidenum">
              <a:rPr smtClean="0">
                <a:solidFill>
                  <a:prstClr val="black"/>
                </a:solidFill>
              </a:rPr>
              <a:pPr/>
              <a:t>16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503640" y="1769399"/>
            <a:ext cx="9068760" cy="52124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 rtl="0" hangingPunct="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>
              <a:buSzPct val="80000"/>
              <a:buFontTx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National Science Foundation</a:t>
            </a:r>
          </a:p>
          <a:p>
            <a:pPr>
              <a:buSzPct val="80000"/>
              <a:buFontTx/>
              <a:buChar char="•"/>
            </a:pPr>
            <a:r>
              <a:rPr lang="en-US" dirty="0" smtClean="0"/>
              <a:t>University of South Florida</a:t>
            </a:r>
          </a:p>
          <a:p>
            <a:pPr>
              <a:buSzPct val="80000"/>
              <a:buFontTx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Department of Physics</a:t>
            </a:r>
          </a:p>
          <a:p>
            <a:pPr>
              <a:buSzPct val="80000"/>
              <a:buFontTx/>
              <a:buChar char="•"/>
            </a:pPr>
            <a:r>
              <a:rPr lang="en-US" dirty="0" smtClean="0"/>
              <a:t>Materials Simulation Laboratory and colleagues</a:t>
            </a:r>
          </a:p>
          <a:p>
            <a:pPr>
              <a:buSzPct val="80000"/>
              <a:buFontTx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Applied Physics REU program and its coordinators</a:t>
            </a:r>
          </a:p>
          <a:p>
            <a:pPr>
              <a:buSzPct val="80000"/>
              <a:buFontTx/>
              <a:buChar char="•"/>
            </a:pPr>
            <a:r>
              <a:rPr lang="en-US" dirty="0" smtClean="0"/>
              <a:t>Fellow REU participants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57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>
                <a:solidFill>
                  <a:schemeClr val="tx1"/>
                </a:solidFill>
              </a:rPr>
              <a:t>Questions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>
                <a:solidFill>
                  <a:schemeClr val="tx1"/>
                </a:solidFill>
              </a:rPr>
              <a:t>References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640" y="1769399"/>
            <a:ext cx="9068760" cy="5593425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>
              <a:buSzPct val="100000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Lee, G., Cooper, R., An, S.J., Lee, S., van der </a:t>
            </a:r>
            <a:r>
              <a:rPr lang="en-US" sz="2000" dirty="0" err="1">
                <a:solidFill>
                  <a:schemeClr val="tx1"/>
                </a:solidFill>
              </a:rPr>
              <a:t>Zande</a:t>
            </a:r>
            <a:r>
              <a:rPr lang="en-US" sz="2000" dirty="0">
                <a:solidFill>
                  <a:schemeClr val="tx1"/>
                </a:solidFill>
              </a:rPr>
              <a:t>, A., </a:t>
            </a:r>
            <a:r>
              <a:rPr lang="en-US" sz="2000" dirty="0" err="1">
                <a:solidFill>
                  <a:schemeClr val="tx1"/>
                </a:solidFill>
              </a:rPr>
              <a:t>Petrone</a:t>
            </a:r>
            <a:r>
              <a:rPr lang="en-US" sz="2000" dirty="0">
                <a:solidFill>
                  <a:schemeClr val="tx1"/>
                </a:solidFill>
              </a:rPr>
              <a:t>, N., </a:t>
            </a:r>
            <a:r>
              <a:rPr lang="en-US" sz="2000" dirty="0" err="1">
                <a:solidFill>
                  <a:schemeClr val="tx1"/>
                </a:solidFill>
              </a:rPr>
              <a:t>Hammerberg</a:t>
            </a:r>
            <a:r>
              <a:rPr lang="en-US" sz="2000" dirty="0">
                <a:solidFill>
                  <a:schemeClr val="tx1"/>
                </a:solidFill>
              </a:rPr>
              <a:t>, A., Lee, C., Crawford, B., Oliver, W., </a:t>
            </a:r>
            <a:r>
              <a:rPr lang="en-US" sz="2000" dirty="0" err="1">
                <a:solidFill>
                  <a:schemeClr val="tx1"/>
                </a:solidFill>
              </a:rPr>
              <a:t>Kysar</a:t>
            </a:r>
            <a:r>
              <a:rPr lang="en-US" sz="2000" dirty="0">
                <a:solidFill>
                  <a:schemeClr val="tx1"/>
                </a:solidFill>
              </a:rPr>
              <a:t>, J., Hone, J.  High-Strength Chemical-Vapor-Deposited </a:t>
            </a:r>
            <a:r>
              <a:rPr lang="en-US" sz="2000" dirty="0" err="1">
                <a:solidFill>
                  <a:schemeClr val="tx1"/>
                </a:solidFill>
              </a:rPr>
              <a:t>Graphene</a:t>
            </a:r>
            <a:r>
              <a:rPr lang="en-US" sz="2000" dirty="0">
                <a:solidFill>
                  <a:schemeClr val="tx1"/>
                </a:solidFill>
              </a:rPr>
              <a:t> and Grain Boundaries. </a:t>
            </a:r>
            <a:r>
              <a:rPr lang="en-US" sz="2000" i="1" dirty="0">
                <a:solidFill>
                  <a:schemeClr val="tx1"/>
                </a:solidFill>
              </a:rPr>
              <a:t>Science </a:t>
            </a:r>
            <a:r>
              <a:rPr lang="en-US" sz="2000" b="1" dirty="0">
                <a:solidFill>
                  <a:schemeClr val="tx1"/>
                </a:solidFill>
              </a:rPr>
              <a:t>340, </a:t>
            </a:r>
            <a:r>
              <a:rPr lang="en-US" sz="2000" dirty="0">
                <a:solidFill>
                  <a:schemeClr val="tx1"/>
                </a:solidFill>
              </a:rPr>
              <a:t>1073 (2013)</a:t>
            </a:r>
          </a:p>
          <a:p>
            <a:pPr lvl="0">
              <a:buSzPct val="100000"/>
              <a:buAutoNum type="arabicPeriod"/>
            </a:pPr>
            <a:r>
              <a:rPr lang="en-US" sz="2000" dirty="0" err="1">
                <a:solidFill>
                  <a:schemeClr val="tx1"/>
                </a:solidFill>
              </a:rPr>
              <a:t>Rasool</a:t>
            </a:r>
            <a:r>
              <a:rPr lang="en-US" sz="2000" dirty="0">
                <a:solidFill>
                  <a:schemeClr val="tx1"/>
                </a:solidFill>
              </a:rPr>
              <a:t>, H., </a:t>
            </a:r>
            <a:r>
              <a:rPr lang="en-US" sz="2000" dirty="0" err="1">
                <a:solidFill>
                  <a:schemeClr val="tx1"/>
                </a:solidFill>
              </a:rPr>
              <a:t>Ophus</a:t>
            </a:r>
            <a:r>
              <a:rPr lang="en-US" sz="2000" dirty="0">
                <a:solidFill>
                  <a:schemeClr val="tx1"/>
                </a:solidFill>
              </a:rPr>
              <a:t>, C., Klug, W., </a:t>
            </a:r>
            <a:r>
              <a:rPr lang="en-US" sz="2000" dirty="0" err="1">
                <a:solidFill>
                  <a:schemeClr val="tx1"/>
                </a:solidFill>
              </a:rPr>
              <a:t>Zettl</a:t>
            </a:r>
            <a:r>
              <a:rPr lang="en-US" sz="2000" dirty="0">
                <a:solidFill>
                  <a:schemeClr val="tx1"/>
                </a:solidFill>
              </a:rPr>
              <a:t>, A., </a:t>
            </a:r>
            <a:r>
              <a:rPr lang="en-US" sz="2000" dirty="0" err="1">
                <a:solidFill>
                  <a:schemeClr val="tx1"/>
                </a:solidFill>
              </a:rPr>
              <a:t>Gimzewski</a:t>
            </a:r>
            <a:r>
              <a:rPr lang="en-US" sz="2000" dirty="0">
                <a:solidFill>
                  <a:schemeClr val="tx1"/>
                </a:solidFill>
              </a:rPr>
              <a:t>, J. Measurement of the Intrinsic Strength of Crystalline and Polycrystalline </a:t>
            </a:r>
            <a:r>
              <a:rPr lang="en-US" sz="2000" dirty="0" err="1">
                <a:solidFill>
                  <a:schemeClr val="tx1"/>
                </a:solidFill>
              </a:rPr>
              <a:t>Graphene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i="1" dirty="0">
                <a:solidFill>
                  <a:schemeClr val="tx1"/>
                </a:solidFill>
              </a:rPr>
              <a:t>Nature Communications </a:t>
            </a:r>
            <a:r>
              <a:rPr lang="en-US" sz="2000" dirty="0">
                <a:solidFill>
                  <a:schemeClr val="tx1"/>
                </a:solidFill>
              </a:rPr>
              <a:t>10.1038/ncomms3811 (2013)</a:t>
            </a:r>
          </a:p>
          <a:p>
            <a:pPr lvl="0">
              <a:buSzPct val="100000"/>
              <a:buAutoNum type="arabicPeriod"/>
            </a:pPr>
            <a:r>
              <a:rPr lang="en-US" sz="2000" dirty="0" err="1">
                <a:solidFill>
                  <a:schemeClr val="tx1"/>
                </a:solidFill>
              </a:rPr>
              <a:t>Kusmartsev</a:t>
            </a:r>
            <a:r>
              <a:rPr lang="en-US" sz="2000" dirty="0">
                <a:solidFill>
                  <a:schemeClr val="tx1"/>
                </a:solidFill>
              </a:rPr>
              <a:t>, F.V., Wu, W.M., </a:t>
            </a:r>
            <a:r>
              <a:rPr lang="en-US" sz="2000" dirty="0" err="1">
                <a:solidFill>
                  <a:schemeClr val="tx1"/>
                </a:solidFill>
              </a:rPr>
              <a:t>Pierpoint</a:t>
            </a:r>
            <a:r>
              <a:rPr lang="en-US" sz="2000" dirty="0">
                <a:solidFill>
                  <a:schemeClr val="tx1"/>
                </a:solidFill>
              </a:rPr>
              <a:t>, M.P., Yung, K.C. Application of </a:t>
            </a:r>
            <a:r>
              <a:rPr lang="en-US" sz="2000" dirty="0" err="1">
                <a:solidFill>
                  <a:schemeClr val="tx1"/>
                </a:solidFill>
              </a:rPr>
              <a:t>Graphene</a:t>
            </a:r>
            <a:r>
              <a:rPr lang="en-US" sz="2000" dirty="0">
                <a:solidFill>
                  <a:schemeClr val="tx1"/>
                </a:solidFill>
              </a:rPr>
              <a:t> within Optoelectronic Devices and Transistors. arXiv:1406.0809v1 [</a:t>
            </a:r>
            <a:r>
              <a:rPr lang="en-US" sz="2000" dirty="0" err="1">
                <a:solidFill>
                  <a:schemeClr val="tx1"/>
                </a:solidFill>
              </a:rPr>
              <a:t>cond-mat.mtrl-sci</a:t>
            </a:r>
            <a:r>
              <a:rPr lang="en-US" sz="2000" dirty="0" smtClean="0">
                <a:solidFill>
                  <a:schemeClr val="tx1"/>
                </a:solidFill>
              </a:rPr>
              <a:t>] (2014)</a:t>
            </a:r>
            <a:endParaRPr lang="en-US" sz="2000" dirty="0">
              <a:solidFill>
                <a:schemeClr val="tx1"/>
              </a:solidFill>
            </a:endParaRPr>
          </a:p>
          <a:p>
            <a:pPr lvl="0">
              <a:buSzPct val="100000"/>
              <a:buAutoNum type="arabicPeriod"/>
            </a:pPr>
            <a:r>
              <a:rPr lang="en-US" sz="2000" dirty="0" err="1">
                <a:solidFill>
                  <a:schemeClr val="tx1"/>
                </a:solidFill>
              </a:rPr>
              <a:t>Geim</a:t>
            </a:r>
            <a:r>
              <a:rPr lang="en-US" sz="2000" dirty="0">
                <a:solidFill>
                  <a:schemeClr val="tx1"/>
                </a:solidFill>
              </a:rPr>
              <a:t>, A. K., MacDonald, A. H. </a:t>
            </a:r>
            <a:r>
              <a:rPr lang="en-US" sz="2000" dirty="0" err="1">
                <a:solidFill>
                  <a:schemeClr val="tx1"/>
                </a:solidFill>
              </a:rPr>
              <a:t>Graphene</a:t>
            </a:r>
            <a:r>
              <a:rPr lang="en-US" sz="2000" dirty="0">
                <a:solidFill>
                  <a:schemeClr val="tx1"/>
                </a:solidFill>
              </a:rPr>
              <a:t>: Exploring carbon flatland. </a:t>
            </a:r>
            <a:r>
              <a:rPr lang="en-US" sz="2000" i="1" dirty="0">
                <a:solidFill>
                  <a:schemeClr val="tx1"/>
                </a:solidFill>
              </a:rPr>
              <a:t>Physics Today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60</a:t>
            </a:r>
            <a:r>
              <a:rPr lang="en-US" sz="2000" dirty="0">
                <a:solidFill>
                  <a:schemeClr val="tx1"/>
                </a:solidFill>
              </a:rPr>
              <a:t> (8): 35–41 (2007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</a:p>
          <a:p>
            <a:pPr lvl="0">
              <a:buSzPct val="100000"/>
              <a:buAutoNum type="arabicPeriod"/>
            </a:pPr>
            <a:r>
              <a:rPr lang="en-US" sz="2000" dirty="0" err="1">
                <a:solidFill>
                  <a:schemeClr val="tx1"/>
                </a:solidFill>
              </a:rPr>
              <a:t>Banhart</a:t>
            </a:r>
            <a:r>
              <a:rPr lang="en-US" sz="2000" dirty="0">
                <a:solidFill>
                  <a:schemeClr val="tx1"/>
                </a:solidFill>
              </a:rPr>
              <a:t>, F., </a:t>
            </a:r>
            <a:r>
              <a:rPr lang="en-US" sz="2000" dirty="0" err="1">
                <a:solidFill>
                  <a:schemeClr val="tx1"/>
                </a:solidFill>
              </a:rPr>
              <a:t>Kotakoski</a:t>
            </a:r>
            <a:r>
              <a:rPr lang="en-US" sz="2000" dirty="0">
                <a:solidFill>
                  <a:schemeClr val="tx1"/>
                </a:solidFill>
              </a:rPr>
              <a:t>, J., </a:t>
            </a:r>
            <a:r>
              <a:rPr lang="en-US" sz="2000" dirty="0" err="1">
                <a:solidFill>
                  <a:schemeClr val="tx1"/>
                </a:solidFill>
              </a:rPr>
              <a:t>Krasheninnikov</a:t>
            </a:r>
            <a:r>
              <a:rPr lang="en-US" sz="2000" dirty="0">
                <a:solidFill>
                  <a:schemeClr val="tx1"/>
                </a:solidFill>
              </a:rPr>
              <a:t>, A.V. Structural Defects in </a:t>
            </a:r>
            <a:r>
              <a:rPr lang="en-US" sz="2000" dirty="0" err="1">
                <a:solidFill>
                  <a:schemeClr val="tx1"/>
                </a:solidFill>
              </a:rPr>
              <a:t>Graphene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i="1" dirty="0">
                <a:solidFill>
                  <a:schemeClr val="tx1"/>
                </a:solidFill>
              </a:rPr>
              <a:t>ACS Nano </a:t>
            </a:r>
            <a:r>
              <a:rPr lang="en-US" sz="2000" b="1" dirty="0">
                <a:solidFill>
                  <a:schemeClr val="tx1"/>
                </a:solidFill>
              </a:rPr>
              <a:t>5</a:t>
            </a:r>
            <a:r>
              <a:rPr lang="en-US" sz="2000" dirty="0">
                <a:solidFill>
                  <a:schemeClr val="tx1"/>
                </a:solidFill>
              </a:rPr>
              <a:t> (1</a:t>
            </a:r>
            <a:r>
              <a:rPr lang="en-US" sz="2000" dirty="0" smtClean="0">
                <a:solidFill>
                  <a:schemeClr val="tx1"/>
                </a:solidFill>
              </a:rPr>
              <a:t>): 26–41 </a:t>
            </a:r>
            <a:r>
              <a:rPr lang="en-US" sz="2000" dirty="0">
                <a:solidFill>
                  <a:schemeClr val="tx1"/>
                </a:solidFill>
              </a:rPr>
              <a:t>(2011)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Supplemental Information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19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640" y="594026"/>
            <a:ext cx="906876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Molecular Dynamics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1419225"/>
            <a:ext cx="10058400" cy="5064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25" y="1419225"/>
            <a:ext cx="10058400" cy="5064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1433397"/>
            <a:ext cx="10058400" cy="50641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4325" y="1539359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(1) t=0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71925" y="1537320"/>
            <a:ext cx="2276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 t=0, calculate force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29525" y="1546587"/>
            <a:ext cx="243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(3) t=1, after movement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28725" y="2638425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42371" y="3552825"/>
                <a:ext cx="1906098" cy="6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371" y="3552825"/>
                <a:ext cx="1906098" cy="648126"/>
              </a:xfrm>
              <a:prstGeom prst="rect">
                <a:avLst/>
              </a:prstGeom>
              <a:blipFill rotWithShape="1">
                <a:blip r:embed="rId6"/>
                <a:stretch>
                  <a:fillRect r="-3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2"/>
          <p:cNvSpPr txBox="1">
            <a:spLocks/>
          </p:cNvSpPr>
          <p:nvPr/>
        </p:nvSpPr>
        <p:spPr>
          <a:xfrm>
            <a:off x="503640" y="4314824"/>
            <a:ext cx="9068760" cy="18400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 rtl="0" hangingPunct="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>
              <a:buSzPct val="8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MSL uses molecular dynamics to predict mechanical properties of </a:t>
            </a:r>
            <a:r>
              <a:rPr lang="en-US" sz="2800" dirty="0" err="1" smtClean="0">
                <a:solidFill>
                  <a:schemeClr val="tx1"/>
                </a:solidFill>
              </a:rPr>
              <a:t>graphene</a:t>
            </a:r>
            <a:r>
              <a:rPr lang="en-US" sz="2800" dirty="0" smtClean="0"/>
              <a:t>.</a:t>
            </a:r>
          </a:p>
          <a:p>
            <a:pPr>
              <a:buSzPct val="8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Potential function V is defined by SEDREBO.</a:t>
            </a:r>
          </a:p>
        </p:txBody>
      </p:sp>
    </p:spTree>
    <p:extLst>
      <p:ext uri="{BB962C8B-B14F-4D97-AF65-F5344CB8AC3E}">
        <p14:creationId xmlns:p14="http://schemas.microsoft.com/office/powerpoint/2010/main" val="224535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Testing Mechanical Properties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25" y="1724025"/>
            <a:ext cx="4130633" cy="20796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421" y="3629025"/>
            <a:ext cx="6400800" cy="3222625"/>
          </a:xfrm>
          <a:prstGeom prst="rect">
            <a:avLst/>
          </a:prstGeom>
        </p:spPr>
      </p:pic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640" y="1769399"/>
            <a:ext cx="9068760" cy="5288625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>
              <a:buSzPct val="80000"/>
              <a:buFontTx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Uniaxial Load</a:t>
            </a:r>
          </a:p>
          <a:p>
            <a:pPr lvl="0">
              <a:buSzPct val="80000"/>
              <a:buFontTx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Biaxial Load</a:t>
            </a:r>
          </a:p>
          <a:p>
            <a:pPr lvl="0">
              <a:buSzPct val="80000"/>
              <a:buFontTx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lvl="0">
              <a:buSzPct val="80000"/>
              <a:buFontTx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pPr lvl="0">
              <a:buSzPct val="80000"/>
              <a:buFontTx/>
              <a:buChar char="•"/>
            </a:pPr>
            <a:r>
              <a:rPr lang="en-US" sz="2800" dirty="0" err="1" smtClean="0">
                <a:solidFill>
                  <a:schemeClr val="tx1"/>
                </a:solidFill>
              </a:rPr>
              <a:t>Nanoindentation</a:t>
            </a:r>
            <a:endParaRPr lang="en-US" sz="2800" dirty="0" smtClean="0">
              <a:solidFill>
                <a:schemeClr val="tx1"/>
              </a:solidFill>
            </a:endParaRPr>
          </a:p>
          <a:p>
            <a:pPr lvl="0">
              <a:buSzPct val="80000"/>
              <a:buFontTx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lvl="0">
              <a:buSzPct val="80000"/>
              <a:buFontTx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108000" lvl="0" indent="0">
              <a:buSzPct val="80000"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For each experiment, fracture strength will be determined and indexed by </a:t>
            </a:r>
            <a:r>
              <a:rPr lang="en-US" sz="2400" dirty="0" err="1" smtClean="0">
                <a:solidFill>
                  <a:schemeClr val="tx1"/>
                </a:solidFill>
              </a:rPr>
              <a:t>misorientation</a:t>
            </a:r>
            <a:r>
              <a:rPr lang="en-US" sz="2400" dirty="0" smtClean="0">
                <a:solidFill>
                  <a:schemeClr val="tx1"/>
                </a:solidFill>
              </a:rPr>
              <a:t> angle or defect type and distribution.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35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325759" y="6677025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9742" y="6600825"/>
            <a:ext cx="348983" cy="40051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>
              <a:defRPr sz="1200"/>
            </a:pPr>
            <a:r>
              <a:rPr lang="el-GR" sz="1200" dirty="0" smtClean="0">
                <a:latin typeface="Times New Roman"/>
                <a:ea typeface="WenQuanYi Zen Hei Sharp" pitchFamily="2"/>
                <a:cs typeface="Times New Roman"/>
              </a:rPr>
              <a:t>ε</a:t>
            </a:r>
            <a:r>
              <a:rPr lang="en-US" sz="1200" baseline="-25000" dirty="0" err="1" smtClean="0">
                <a:latin typeface="Liberation Sans" pitchFamily="18"/>
                <a:ea typeface="WenQuanYi Zen Hei Sharp" pitchFamily="2"/>
                <a:cs typeface="Lohit Devanagari" pitchFamily="2"/>
              </a:rPr>
              <a:t>y</a:t>
            </a:r>
            <a:r>
              <a:rPr lang="en-US" sz="1200" b="0" i="0" u="none" strike="noStrike" kern="1200" baseline="-25000" dirty="0" err="1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y</a:t>
            </a:r>
            <a:endParaRPr lang="en-US" sz="1200" dirty="0" smtClean="0">
              <a:latin typeface="Liberation Sans" pitchFamily="18"/>
              <a:ea typeface="WenQuanYi Zen Hei Sharp" pitchFamily="2"/>
              <a:cs typeface="Lohit Devanagari" pitchFamily="2"/>
            </a:endParaRPr>
          </a:p>
          <a:p>
            <a:pPr hangingPunct="0">
              <a:defRPr sz="1200"/>
            </a:pPr>
            <a:r>
              <a:rPr lang="en-US" sz="900" b="0" i="0" u="none" strike="noStrike" kern="1200" baseline="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 </a:t>
            </a:r>
            <a:endParaRPr lang="en-US" sz="900" dirty="0"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22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0525" y="7253615"/>
            <a:ext cx="9372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100000"/>
            </a:pPr>
            <a:r>
              <a:rPr lang="en-US" sz="1100" dirty="0" smtClean="0">
                <a:solidFill>
                  <a:schemeClr val="tx1"/>
                </a:solidFill>
              </a:rPr>
              <a:t>2. </a:t>
            </a:r>
            <a:r>
              <a:rPr lang="en-US" sz="1100" dirty="0" err="1" smtClean="0">
                <a:solidFill>
                  <a:schemeClr val="tx1"/>
                </a:solidFill>
              </a:rPr>
              <a:t>Rasool</a:t>
            </a:r>
            <a:r>
              <a:rPr lang="en-US" sz="1100" dirty="0" smtClean="0">
                <a:solidFill>
                  <a:schemeClr val="tx1"/>
                </a:solidFill>
              </a:rPr>
              <a:t> et al</a:t>
            </a:r>
            <a:r>
              <a:rPr lang="en-US" sz="1100" dirty="0"/>
              <a:t> </a:t>
            </a:r>
            <a:r>
              <a:rPr lang="en-US" sz="1100" dirty="0" smtClean="0"/>
              <a:t> </a:t>
            </a:r>
            <a:r>
              <a:rPr lang="en-US" sz="1100" i="1" dirty="0"/>
              <a:t>Nature Communications</a:t>
            </a:r>
            <a:r>
              <a:rPr lang="en-US" sz="1100" dirty="0" smtClean="0">
                <a:solidFill>
                  <a:schemeClr val="tx1"/>
                </a:solidFill>
              </a:rPr>
              <a:t> (2013)</a:t>
            </a:r>
            <a:endParaRPr lang="en-US" sz="1100" i="1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\\VBOXSVR\caes\usf\reu\midterm\TEM_pristine_bondlength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614" y="1419225"/>
            <a:ext cx="2301711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VBOXSVR\caes\usf\reu\midterm\TEM_bicrystal_bondlength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702" y="1419225"/>
            <a:ext cx="231742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VBOXSVR\caes\usf\reu\midterm\TEM_bicrystal_Ex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4359602"/>
            <a:ext cx="2317423" cy="231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VBOXSVR\caes\usf\reu\midterm\TEM_bicrystal_Ex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591" y="4383169"/>
            <a:ext cx="2333134" cy="229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\\VBOXSVR\caes\usf\reu\midterm\TEM_bicrystal_Eyy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13" y="4391025"/>
            <a:ext cx="2301712" cy="231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503640" y="301320"/>
            <a:ext cx="906876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en-US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en-US" dirty="0" smtClean="0">
                <a:solidFill>
                  <a:schemeClr val="tx1"/>
                </a:solidFill>
              </a:rPr>
              <a:t>Mapping </a:t>
            </a:r>
            <a:r>
              <a:rPr lang="en-US" dirty="0" err="1" smtClean="0">
                <a:solidFill>
                  <a:schemeClr val="tx1"/>
                </a:solidFill>
              </a:rPr>
              <a:t>Graphene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2125" y="3718710"/>
            <a:ext cx="1636900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Pristine </a:t>
            </a:r>
            <a:r>
              <a:rPr lang="en-US" sz="900" b="0" i="0" u="none" strike="noStrike" kern="1200" dirty="0" err="1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graphene</a:t>
            </a: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 bond lengths.</a:t>
            </a:r>
            <a:endParaRPr lang="en-US" sz="900" b="0" i="0" u="none" strike="noStrike" kern="1200" baseline="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76925" y="3705225"/>
            <a:ext cx="1717115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lvl="0" hangingPunct="0">
              <a:defRPr sz="1200"/>
            </a:pPr>
            <a:r>
              <a:rPr lang="en-US" sz="900" dirty="0">
                <a:latin typeface="Liberation Sans" pitchFamily="18"/>
                <a:ea typeface="WenQuanYi Zen Hei Sharp" pitchFamily="2"/>
                <a:cs typeface="Lohit Devanagari" pitchFamily="2"/>
              </a:rPr>
              <a:t>30</a:t>
            </a:r>
            <a:r>
              <a:rPr lang="en-US" sz="900" baseline="33000" dirty="0">
                <a:latin typeface="Liberation Sans" pitchFamily="18"/>
                <a:ea typeface="WenQuanYi Zen Hei Sharp" pitchFamily="2"/>
                <a:cs typeface="Lohit Devanagari" pitchFamily="2"/>
              </a:rPr>
              <a:t>o</a:t>
            </a:r>
            <a:r>
              <a:rPr lang="en-US" sz="900" dirty="0">
                <a:latin typeface="Liberation Sans" pitchFamily="18"/>
                <a:ea typeface="WenQuanYi Zen Hei Sharp" pitchFamily="2"/>
                <a:cs typeface="Lohit Devanagari" pitchFamily="2"/>
              </a:rPr>
              <a:t> </a:t>
            </a:r>
            <a:r>
              <a:rPr lang="en-US" sz="9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g</a:t>
            </a: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rain boundary bond lengths.</a:t>
            </a:r>
            <a:endParaRPr lang="en-US" sz="900" b="0" i="0" u="none" strike="noStrike" kern="1200" baseline="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7725" y="4167481"/>
            <a:ext cx="3323387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>
              <a:defRPr sz="1200"/>
            </a:pPr>
            <a:r>
              <a:rPr lang="en-US" sz="9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Strain components for 30</a:t>
            </a:r>
            <a:r>
              <a:rPr lang="en-US" sz="900" baseline="330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o</a:t>
            </a:r>
            <a:r>
              <a:rPr lang="en-US" sz="9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 grain boundary. -5% (blue) to +5% (red).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51542" y="6600825"/>
            <a:ext cx="348983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>
              <a:defRPr sz="1200"/>
            </a:pPr>
            <a:r>
              <a:rPr lang="el-GR" sz="1200" dirty="0" smtClean="0">
                <a:latin typeface="Times New Roman"/>
                <a:ea typeface="WenQuanYi Zen Hei Sharp" pitchFamily="2"/>
                <a:cs typeface="Times New Roman"/>
              </a:rPr>
              <a:t>ε</a:t>
            </a:r>
            <a:r>
              <a:rPr lang="en-US" sz="1200" baseline="-25000" dirty="0" smtClean="0">
                <a:latin typeface="Liberation Sans" pitchFamily="18"/>
                <a:ea typeface="WenQuanYi Zen Hei Sharp" pitchFamily="2"/>
                <a:cs typeface="Times New Roman"/>
              </a:rPr>
              <a:t>xx</a:t>
            </a:r>
            <a:endParaRPr lang="en-US" sz="1200" dirty="0" smtClean="0"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23342" y="6600825"/>
            <a:ext cx="348983" cy="40051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>
              <a:defRPr sz="1200"/>
            </a:pPr>
            <a:r>
              <a:rPr lang="el-GR" sz="1200" dirty="0" smtClean="0">
                <a:latin typeface="Times New Roman"/>
                <a:ea typeface="WenQuanYi Zen Hei Sharp" pitchFamily="2"/>
                <a:cs typeface="Times New Roman"/>
              </a:rPr>
              <a:t>ε</a:t>
            </a:r>
            <a:r>
              <a:rPr lang="en-US" sz="1200" baseline="-25000" dirty="0" err="1">
                <a:latin typeface="Liberation Sans" pitchFamily="18"/>
                <a:ea typeface="WenQuanYi Zen Hei Sharp" pitchFamily="2"/>
                <a:cs typeface="Times New Roman"/>
              </a:rPr>
              <a:t>x</a:t>
            </a:r>
            <a:r>
              <a:rPr lang="en-US" sz="1200" b="0" i="0" u="none" strike="noStrike" kern="1200" baseline="-25000" dirty="0" err="1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y</a:t>
            </a:r>
            <a:endParaRPr lang="en-US" sz="1200" dirty="0" smtClean="0">
              <a:latin typeface="Liberation Sans" pitchFamily="18"/>
              <a:ea typeface="WenQuanYi Zen Hei Sharp" pitchFamily="2"/>
              <a:cs typeface="Lohit Devanagari" pitchFamily="2"/>
            </a:endParaRPr>
          </a:p>
          <a:p>
            <a:pPr hangingPunct="0">
              <a:defRPr sz="1200"/>
            </a:pPr>
            <a:r>
              <a:rPr lang="en-US" sz="900" b="0" i="0" u="none" strike="noStrike" kern="1200" baseline="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 </a:t>
            </a:r>
            <a:endParaRPr lang="en-US" sz="900" dirty="0"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82759" y="3684629"/>
            <a:ext cx="361166" cy="26785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en-US" sz="1200" b="0" i="0" u="none" strike="noStrike" kern="1200" dirty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[2]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43525" y="6905625"/>
            <a:ext cx="1621254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lvl="0" hangingPunct="0">
              <a:defRPr sz="900"/>
            </a:pPr>
            <a:r>
              <a:rPr lang="en-US" sz="900" dirty="0" smtClean="0">
                <a:latin typeface="Liberation Sans" pitchFamily="18"/>
                <a:ea typeface="WenQuanYi Zen Hei Sharp" pitchFamily="2"/>
                <a:cs typeface="Lohit Devanagari" pitchFamily="2"/>
              </a:rPr>
              <a:t>SEDREBO </a:t>
            </a:r>
            <a:r>
              <a:rPr lang="en-US" sz="900" dirty="0">
                <a:latin typeface="Liberation Sans" pitchFamily="18"/>
                <a:ea typeface="WenQuanYi Zen Hei Sharp" pitchFamily="2"/>
                <a:cs typeface="Lohit Devanagari" pitchFamily="2"/>
              </a:rPr>
              <a:t>pull-out animation.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9543" y="6905625"/>
            <a:ext cx="1403182" cy="22354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900"/>
            </a:pPr>
            <a:r>
              <a:rPr lang="en-US" sz="900" b="0" i="0" u="none" strike="noStrike" kern="1200" dirty="0" smtClean="0">
                <a:ln>
                  <a:noFill/>
                </a:ln>
                <a:latin typeface="Liberation Sans" pitchFamily="18"/>
                <a:ea typeface="WenQuanYi Zen Hei Sharp" pitchFamily="2"/>
                <a:cs typeface="Lohit Devanagari" pitchFamily="2"/>
              </a:rPr>
              <a:t>REBO pull-out animation.</a:t>
            </a:r>
            <a:endParaRPr lang="en-US" sz="900" b="0" i="0" u="none" strike="noStrike" kern="1200" dirty="0">
              <a:ln>
                <a:noFill/>
              </a:ln>
              <a:latin typeface="Liberation Sans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9957B8-2C23-4C3B-B3F8-BBA5589AABDB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25" y="1419225"/>
            <a:ext cx="3845859" cy="2971800"/>
          </a:xfrm>
          <a:prstGeom prst="rect">
            <a:avLst/>
          </a:prstGeom>
        </p:spPr>
      </p:pic>
      <p:pic>
        <p:nvPicPr>
          <p:cNvPr id="6" name="reb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81125" y="4391025"/>
            <a:ext cx="3302000" cy="2476500"/>
          </a:xfrm>
          <a:prstGeom prst="rect">
            <a:avLst/>
          </a:prstGeom>
        </p:spPr>
      </p:pic>
      <p:pic>
        <p:nvPicPr>
          <p:cNvPr id="8" name="sedrebo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4325" y="4391025"/>
            <a:ext cx="3302000" cy="2476500"/>
          </a:xfrm>
          <a:prstGeom prst="rect">
            <a:avLst/>
          </a:prstGeom>
        </p:spPr>
      </p:pic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</a:rPr>
              <a:t>Preliminary Results: Computational Pull-Out Experiment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3975</TotalTime>
  <Words>1053</Words>
  <Application>Microsoft Office PowerPoint</Application>
  <PresentationFormat>Custom</PresentationFormat>
  <Paragraphs>177</Paragraphs>
  <Slides>23</Slides>
  <Notes>23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Arial</vt:lpstr>
      <vt:lpstr>Calibri</vt:lpstr>
      <vt:lpstr>Cambria Math</vt:lpstr>
      <vt:lpstr>DejaVu Sans</vt:lpstr>
      <vt:lpstr>Liberation Sans</vt:lpstr>
      <vt:lpstr>Liberation Serif</vt:lpstr>
      <vt:lpstr>Lohit Devanagari</vt:lpstr>
      <vt:lpstr>StarSymbol</vt:lpstr>
      <vt:lpstr>Times</vt:lpstr>
      <vt:lpstr>Times New Roman</vt:lpstr>
      <vt:lpstr>WenQuanYi Zen Hei Sharp</vt:lpstr>
      <vt:lpstr>Default</vt:lpstr>
      <vt:lpstr>Atomic Structure of Grain Boundaries in Graphene</vt:lpstr>
      <vt:lpstr>Outline</vt:lpstr>
      <vt:lpstr>Graphene: Pristine vs. Polycrystalline</vt:lpstr>
      <vt:lpstr>Exfoliation vs. Chemical Vapor Deposition</vt:lpstr>
      <vt:lpstr>Grain Defects</vt:lpstr>
      <vt:lpstr>Experimental Methods</vt:lpstr>
      <vt:lpstr>Experimental Results</vt:lpstr>
      <vt:lpstr>Research Objectives</vt:lpstr>
      <vt:lpstr>Computational Details</vt:lpstr>
      <vt:lpstr>Conjugate Gradient Method</vt:lpstr>
      <vt:lpstr>Graphene Bicrystal Generation</vt:lpstr>
      <vt:lpstr>Formation of Unit Cell</vt:lpstr>
      <vt:lpstr>Analysis of Individual Bicrystals</vt:lpstr>
      <vt:lpstr>Results</vt:lpstr>
      <vt:lpstr>Future Studies</vt:lpstr>
      <vt:lpstr>Thank You</vt:lpstr>
      <vt:lpstr>Questions</vt:lpstr>
      <vt:lpstr>References</vt:lpstr>
      <vt:lpstr>Supplemental Information</vt:lpstr>
      <vt:lpstr>Molecular Dynamics</vt:lpstr>
      <vt:lpstr>Testing Mechanical Properties</vt:lpstr>
      <vt:lpstr>PowerPoint Presentation</vt:lpstr>
      <vt:lpstr>Preliminary Results: Computational Pull-Out Experiment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Dynamics of Bicrystalline Graphene to Determine Mechanical Properties under Tensile Load</dc:title>
  <dc:creator>caes</dc:creator>
  <cp:lastModifiedBy>Otho</cp:lastModifiedBy>
  <cp:revision>472</cp:revision>
  <dcterms:created xsi:type="dcterms:W3CDTF">2014-06-30T12:46:30Z</dcterms:created>
  <dcterms:modified xsi:type="dcterms:W3CDTF">2014-11-05T05:41:00Z</dcterms:modified>
</cp:coreProperties>
</file>